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  <p:embeddedFont>
      <p:font typeface="Roboto Medium"/>
      <p:regular r:id="rId39"/>
      <p:bold r:id="rId40"/>
      <p:italic r:id="rId41"/>
      <p:boldItalic r:id="rId42"/>
    </p:embeddedFont>
    <p:embeddedFont>
      <p:font typeface="Source Code Pro"/>
      <p:regular r:id="rId43"/>
      <p:bold r:id="rId44"/>
      <p:italic r:id="rId45"/>
      <p:boldItalic r:id="rId46"/>
    </p:embeddedFont>
    <p:embeddedFont>
      <p:font typeface="Roboto Light"/>
      <p:regular r:id="rId47"/>
      <p:bold r:id="rId48"/>
      <p:italic r:id="rId49"/>
      <p:boldItalic r:id="rId50"/>
    </p:embeddedFont>
    <p:embeddedFont>
      <p:font typeface="Roboto Mono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55" roundtripDataSignature="AMtx7miQVQQJgeKmRyN4T6fV6O6V/LYM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FAFA10F-3767-49F4-801F-CD14189F1A0F}">
  <a:tblStyle styleId="{CFAFA10F-3767-49F4-801F-CD14189F1A0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bold.fntdata"/><Relationship Id="rId42" Type="http://schemas.openxmlformats.org/officeDocument/2006/relationships/font" Target="fonts/RobotoMedium-boldItalic.fntdata"/><Relationship Id="rId41" Type="http://schemas.openxmlformats.org/officeDocument/2006/relationships/font" Target="fonts/RobotoMedium-italic.fntdata"/><Relationship Id="rId44" Type="http://schemas.openxmlformats.org/officeDocument/2006/relationships/font" Target="fonts/SourceCodePro-bold.fntdata"/><Relationship Id="rId43" Type="http://schemas.openxmlformats.org/officeDocument/2006/relationships/font" Target="fonts/SourceCodePro-regular.fntdata"/><Relationship Id="rId46" Type="http://schemas.openxmlformats.org/officeDocument/2006/relationships/font" Target="fonts/SourceCodePro-boldItalic.fntdata"/><Relationship Id="rId45" Type="http://schemas.openxmlformats.org/officeDocument/2006/relationships/font" Target="fonts/SourceCodePr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Light-bold.fntdata"/><Relationship Id="rId47" Type="http://schemas.openxmlformats.org/officeDocument/2006/relationships/font" Target="fonts/RobotoLight-regular.fntdata"/><Relationship Id="rId49" Type="http://schemas.openxmlformats.org/officeDocument/2006/relationships/font" Target="fonts/RobotoLight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font" Target="fonts/Roboto-regular.fntdata"/><Relationship Id="rId34" Type="http://schemas.openxmlformats.org/officeDocument/2006/relationships/slide" Target="slides/slide28.xml"/><Relationship Id="rId37" Type="http://schemas.openxmlformats.org/officeDocument/2006/relationships/font" Target="fonts/Roboto-italic.fntdata"/><Relationship Id="rId36" Type="http://schemas.openxmlformats.org/officeDocument/2006/relationships/font" Target="fonts/Roboto-bold.fntdata"/><Relationship Id="rId39" Type="http://schemas.openxmlformats.org/officeDocument/2006/relationships/font" Target="fonts/RobotoMedium-regular.fntdata"/><Relationship Id="rId38" Type="http://schemas.openxmlformats.org/officeDocument/2006/relationships/font" Target="fonts/Roboto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Mono-regular.fntdata"/><Relationship Id="rId50" Type="http://schemas.openxmlformats.org/officeDocument/2006/relationships/font" Target="fonts/RobotoLight-boldItalic.fntdata"/><Relationship Id="rId53" Type="http://schemas.openxmlformats.org/officeDocument/2006/relationships/font" Target="fonts/RobotoMono-italic.fntdata"/><Relationship Id="rId52" Type="http://schemas.openxmlformats.org/officeDocument/2006/relationships/font" Target="fonts/RobotoMono-bold.fntdata"/><Relationship Id="rId11" Type="http://schemas.openxmlformats.org/officeDocument/2006/relationships/slide" Target="slides/slide5.xml"/><Relationship Id="rId55" Type="http://customschemas.google.com/relationships/presentationmetadata" Target="metadata"/><Relationship Id="rId10" Type="http://schemas.openxmlformats.org/officeDocument/2006/relationships/slide" Target="slides/slide4.xml"/><Relationship Id="rId54" Type="http://schemas.openxmlformats.org/officeDocument/2006/relationships/font" Target="fonts/RobotoMon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b2292d1fa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2b2292d1fa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b2292d1fa4_2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g2b2292d1fa4_2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13" name="Google Shape;13;p48"/>
          <p:cNvSpPr txBox="1"/>
          <p:nvPr>
            <p:ph idx="1" type="subTitle"/>
          </p:nvPr>
        </p:nvSpPr>
        <p:spPr>
          <a:xfrm>
            <a:off x="311700" y="2834125"/>
            <a:ext cx="85206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" name="Google Shape;1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6"/>
          <p:cNvSpPr txBox="1"/>
          <p:nvPr>
            <p:ph type="title"/>
          </p:nvPr>
        </p:nvSpPr>
        <p:spPr>
          <a:xfrm>
            <a:off x="311700" y="19222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9" name="Google Shape;69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56"/>
          <p:cNvSpPr txBox="1"/>
          <p:nvPr>
            <p:ph idx="1" type="subTitle"/>
          </p:nvPr>
        </p:nvSpPr>
        <p:spPr>
          <a:xfrm>
            <a:off x="311700" y="2605525"/>
            <a:ext cx="85206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slide right">
  <p:cSld name="SECTION_TITLE_AND_DESCRIPTION_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57"/>
          <p:cNvSpPr txBox="1"/>
          <p:nvPr>
            <p:ph idx="1" type="subTitle"/>
          </p:nvPr>
        </p:nvSpPr>
        <p:spPr>
          <a:xfrm>
            <a:off x="4911800" y="4198225"/>
            <a:ext cx="4045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4" name="Google Shape;74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57"/>
          <p:cNvSpPr txBox="1"/>
          <p:nvPr>
            <p:ph idx="2" type="body"/>
          </p:nvPr>
        </p:nvSpPr>
        <p:spPr>
          <a:xfrm>
            <a:off x="119505" y="771925"/>
            <a:ext cx="4302300" cy="38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76" name="Google Shape;76;p57"/>
          <p:cNvSpPr txBox="1"/>
          <p:nvPr>
            <p:ph type="title"/>
          </p:nvPr>
        </p:nvSpPr>
        <p:spPr>
          <a:xfrm>
            <a:off x="119505" y="140275"/>
            <a:ext cx="430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" name="Google Shape;77;p57"/>
          <p:cNvSpPr/>
          <p:nvPr/>
        </p:nvSpPr>
        <p:spPr>
          <a:xfrm>
            <a:off x="250680" y="619324"/>
            <a:ext cx="1126500" cy="47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Google Shape;78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3951" y="115501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57"/>
          <p:cNvSpPr txBox="1"/>
          <p:nvPr>
            <p:ph idx="3" type="title"/>
          </p:nvPr>
        </p:nvSpPr>
        <p:spPr>
          <a:xfrm>
            <a:off x="5306775" y="3650600"/>
            <a:ext cx="36501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d Quote">
  <p:cSld name="SECTION_TITLE_AND_DESCRIPTION_2_2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59"/>
          <p:cNvSpPr txBox="1"/>
          <p:nvPr>
            <p:ph idx="1" type="subTitle"/>
          </p:nvPr>
        </p:nvSpPr>
        <p:spPr>
          <a:xfrm>
            <a:off x="248050" y="3764875"/>
            <a:ext cx="4045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3" name="Google Shape;83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59"/>
          <p:cNvSpPr txBox="1"/>
          <p:nvPr>
            <p:ph type="title"/>
          </p:nvPr>
        </p:nvSpPr>
        <p:spPr>
          <a:xfrm>
            <a:off x="119505" y="140275"/>
            <a:ext cx="430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85" name="Google Shape;85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3951" y="115501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59"/>
          <p:cNvSpPr/>
          <p:nvPr/>
        </p:nvSpPr>
        <p:spPr>
          <a:xfrm>
            <a:off x="1356250" y="1301238"/>
            <a:ext cx="1828800" cy="1828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59"/>
          <p:cNvSpPr txBox="1"/>
          <p:nvPr>
            <p:ph idx="2" type="title"/>
          </p:nvPr>
        </p:nvSpPr>
        <p:spPr>
          <a:xfrm>
            <a:off x="500800" y="3264572"/>
            <a:ext cx="35397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88" name="Google Shape;88;p59"/>
          <p:cNvSpPr/>
          <p:nvPr/>
        </p:nvSpPr>
        <p:spPr>
          <a:xfrm>
            <a:off x="1424800" y="1369788"/>
            <a:ext cx="1691700" cy="1691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59"/>
          <p:cNvSpPr txBox="1"/>
          <p:nvPr>
            <p:ph idx="3" type="body"/>
          </p:nvPr>
        </p:nvSpPr>
        <p:spPr>
          <a:xfrm>
            <a:off x="5003100" y="1032700"/>
            <a:ext cx="3709800" cy="3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2pPr>
            <a:lvl3pPr indent="-3810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3pPr>
            <a:lvl4pPr indent="-3810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4pPr>
            <a:lvl5pPr indent="-3810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5pPr>
            <a:lvl6pPr indent="-3810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6pPr>
            <a:lvl7pPr indent="-3810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7pPr>
            <a:lvl8pPr indent="-3810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8pPr>
            <a:lvl9pPr indent="-3810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Quote">
  <p:cSld name="SECTION_TITLE_AND_DESCRIPTION_2_2_2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60"/>
          <p:cNvSpPr txBox="1"/>
          <p:nvPr>
            <p:ph idx="1" type="subTitle"/>
          </p:nvPr>
        </p:nvSpPr>
        <p:spPr>
          <a:xfrm>
            <a:off x="248050" y="3764875"/>
            <a:ext cx="4045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3" name="Google Shape;93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60"/>
          <p:cNvSpPr txBox="1"/>
          <p:nvPr>
            <p:ph type="title"/>
          </p:nvPr>
        </p:nvSpPr>
        <p:spPr>
          <a:xfrm>
            <a:off x="119505" y="140275"/>
            <a:ext cx="430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95" name="Google Shape;95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3951" y="115501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60"/>
          <p:cNvSpPr/>
          <p:nvPr/>
        </p:nvSpPr>
        <p:spPr>
          <a:xfrm>
            <a:off x="1356250" y="1301238"/>
            <a:ext cx="1828800" cy="182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60"/>
          <p:cNvSpPr txBox="1"/>
          <p:nvPr>
            <p:ph idx="2" type="body"/>
          </p:nvPr>
        </p:nvSpPr>
        <p:spPr>
          <a:xfrm>
            <a:off x="5003100" y="1032700"/>
            <a:ext cx="3709800" cy="3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810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2pPr>
            <a:lvl3pPr indent="-3810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3pPr>
            <a:lvl4pPr indent="-3810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4pPr>
            <a:lvl5pPr indent="-3810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5pPr>
            <a:lvl6pPr indent="-3810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6pPr>
            <a:lvl7pPr indent="-3810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7pPr>
            <a:lvl8pPr indent="-3810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8pPr>
            <a:lvl9pPr indent="-3810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60"/>
          <p:cNvSpPr txBox="1"/>
          <p:nvPr>
            <p:ph idx="3" type="title"/>
          </p:nvPr>
        </p:nvSpPr>
        <p:spPr>
          <a:xfrm>
            <a:off x="500800" y="3264572"/>
            <a:ext cx="35397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99" name="Google Shape;99;p60"/>
          <p:cNvSpPr/>
          <p:nvPr/>
        </p:nvSpPr>
        <p:spPr>
          <a:xfrm>
            <a:off x="1424800" y="1369788"/>
            <a:ext cx="1691700" cy="1691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 1">
  <p:cSld name="SECTION_TITLE_AND_DESCRIPTION_2_1_1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1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61"/>
          <p:cNvSpPr txBox="1"/>
          <p:nvPr>
            <p:ph idx="1" type="subTitle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3" name="Google Shape;103;p61"/>
          <p:cNvSpPr txBox="1"/>
          <p:nvPr/>
        </p:nvSpPr>
        <p:spPr>
          <a:xfrm>
            <a:off x="208445" y="3420075"/>
            <a:ext cx="1873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Compare</a:t>
            </a:r>
            <a:endParaRPr b="1" i="0" sz="25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" name="Google Shape;104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61"/>
          <p:cNvSpPr txBox="1"/>
          <p:nvPr>
            <p:ph idx="2" type="body"/>
          </p:nvPr>
        </p:nvSpPr>
        <p:spPr>
          <a:xfrm>
            <a:off x="2937350" y="554600"/>
            <a:ext cx="60324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07" name="Google Shape;107;p61"/>
          <p:cNvSpPr txBox="1"/>
          <p:nvPr>
            <p:ph type="title"/>
          </p:nvPr>
        </p:nvSpPr>
        <p:spPr>
          <a:xfrm>
            <a:off x="2991025" y="140375"/>
            <a:ext cx="387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 Solution">
  <p:cSld name="SECTION_TITLE_AND_DESCRIPTION_2_1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2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62"/>
          <p:cNvSpPr txBox="1"/>
          <p:nvPr>
            <p:ph idx="1" type="subTitle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1" name="Google Shape;111;p62"/>
          <p:cNvSpPr txBox="1"/>
          <p:nvPr/>
        </p:nvSpPr>
        <p:spPr>
          <a:xfrm>
            <a:off x="208445" y="3420075"/>
            <a:ext cx="1873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Solution</a:t>
            </a:r>
            <a:endParaRPr b="1" i="0" sz="2500" u="none" cap="none" strike="noStrik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" name="Google Shape;112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" name="Google Shape;114;p62"/>
          <p:cNvSpPr txBox="1"/>
          <p:nvPr>
            <p:ph idx="2" type="body"/>
          </p:nvPr>
        </p:nvSpPr>
        <p:spPr>
          <a:xfrm>
            <a:off x="2937350" y="554600"/>
            <a:ext cx="60324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15" name="Google Shape;115;p62"/>
          <p:cNvSpPr txBox="1"/>
          <p:nvPr>
            <p:ph type="title"/>
          </p:nvPr>
        </p:nvSpPr>
        <p:spPr>
          <a:xfrm>
            <a:off x="2991025" y="140375"/>
            <a:ext cx="387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 Solution 1">
  <p:cSld name="SECTION_TITLE_AND_DESCRIPTION_2_1_1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3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63"/>
          <p:cNvSpPr txBox="1"/>
          <p:nvPr>
            <p:ph idx="1" type="subTitle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" name="Google Shape;119;p63"/>
          <p:cNvSpPr txBox="1"/>
          <p:nvPr/>
        </p:nvSpPr>
        <p:spPr>
          <a:xfrm>
            <a:off x="208445" y="3420075"/>
            <a:ext cx="1873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b="1" i="0" sz="2500" u="none" cap="none" strike="noStrike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" name="Google Shape;120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63"/>
          <p:cNvSpPr txBox="1"/>
          <p:nvPr>
            <p:ph idx="2" type="body"/>
          </p:nvPr>
        </p:nvSpPr>
        <p:spPr>
          <a:xfrm>
            <a:off x="2937350" y="554600"/>
            <a:ext cx="60324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23" name="Google Shape;123;p63"/>
          <p:cNvSpPr txBox="1"/>
          <p:nvPr>
            <p:ph type="title"/>
          </p:nvPr>
        </p:nvSpPr>
        <p:spPr>
          <a:xfrm>
            <a:off x="2991025" y="140375"/>
            <a:ext cx="387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4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6" name="Google Shape;126;p64"/>
          <p:cNvSpPr txBox="1"/>
          <p:nvPr>
            <p:ph idx="1" type="body"/>
          </p:nvPr>
        </p:nvSpPr>
        <p:spPr>
          <a:xfrm>
            <a:off x="4812381" y="859406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27" name="Google Shape;127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64"/>
          <p:cNvSpPr txBox="1"/>
          <p:nvPr>
            <p:ph idx="2" type="body"/>
          </p:nvPr>
        </p:nvSpPr>
        <p:spPr>
          <a:xfrm>
            <a:off x="326856" y="863556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5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1" name="Google Shape;131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4" name="Google Shape;134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SECTION_TITLE_AND_DESCRIPTION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9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" name="Google Shape;18;p49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pic>
        <p:nvPicPr>
          <p:cNvPr id="19" name="Google Shape;19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9"/>
          <p:cNvSpPr txBox="1"/>
          <p:nvPr>
            <p:ph type="title"/>
          </p:nvPr>
        </p:nvSpPr>
        <p:spPr>
          <a:xfrm>
            <a:off x="342300" y="1630875"/>
            <a:ext cx="38874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49"/>
          <p:cNvSpPr txBox="1"/>
          <p:nvPr>
            <p:ph idx="2" type="subTitle"/>
          </p:nvPr>
        </p:nvSpPr>
        <p:spPr>
          <a:xfrm>
            <a:off x="380250" y="2943375"/>
            <a:ext cx="3811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9"/>
          <p:cNvSpPr/>
          <p:nvPr/>
        </p:nvSpPr>
        <p:spPr>
          <a:xfrm>
            <a:off x="457200" y="2873175"/>
            <a:ext cx="1126500" cy="7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3">
  <p:cSld name="SECTION_TITLE_AND_DESCRIPTION_3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6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8" name="Google Shape;138;p6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9" name="Google Shape;139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p67"/>
          <p:cNvSpPr txBox="1"/>
          <p:nvPr>
            <p:ph idx="2" type="body"/>
          </p:nvPr>
        </p:nvSpPr>
        <p:spPr>
          <a:xfrm>
            <a:off x="4812381" y="402206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68"/>
          <p:cNvSpPr txBox="1"/>
          <p:nvPr>
            <p:ph type="title"/>
          </p:nvPr>
        </p:nvSpPr>
        <p:spPr>
          <a:xfrm>
            <a:off x="95425" y="4382350"/>
            <a:ext cx="842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7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9" name="Google Shape;149;p7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0" name="Google Shape;150;p7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51" name="Google Shape;151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on left">
  <p:cSld name="SECTION_TITLE_AND_DESCRIPTION_1_1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1"/>
          <p:cNvSpPr/>
          <p:nvPr/>
        </p:nvSpPr>
        <p:spPr>
          <a:xfrm>
            <a:off x="0" y="6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71"/>
          <p:cNvSpPr txBox="1"/>
          <p:nvPr>
            <p:ph idx="1" type="body"/>
          </p:nvPr>
        </p:nvSpPr>
        <p:spPr>
          <a:xfrm>
            <a:off x="4882900" y="1152150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56" name="Google Shape;156;p71"/>
          <p:cNvSpPr txBox="1"/>
          <p:nvPr>
            <p:ph idx="2" type="body"/>
          </p:nvPr>
        </p:nvSpPr>
        <p:spPr>
          <a:xfrm>
            <a:off x="310900" y="448050"/>
            <a:ext cx="3950100" cy="41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57" name="Google Shape;157;p71"/>
          <p:cNvSpPr txBox="1"/>
          <p:nvPr>
            <p:ph type="title"/>
          </p:nvPr>
        </p:nvSpPr>
        <p:spPr>
          <a:xfrm>
            <a:off x="488290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58" name="Google Shape;158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left, Heading">
  <p:cSld name="SECTION_TITLE_AND_DESCRIPTION_1_1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2"/>
          <p:cNvSpPr/>
          <p:nvPr/>
        </p:nvSpPr>
        <p:spPr>
          <a:xfrm>
            <a:off x="0" y="6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72"/>
          <p:cNvSpPr txBox="1"/>
          <p:nvPr>
            <p:ph idx="1" type="body"/>
          </p:nvPr>
        </p:nvSpPr>
        <p:spPr>
          <a:xfrm>
            <a:off x="4882900" y="1152150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63" name="Google Shape;163;p72"/>
          <p:cNvSpPr txBox="1"/>
          <p:nvPr>
            <p:ph idx="2" type="body"/>
          </p:nvPr>
        </p:nvSpPr>
        <p:spPr>
          <a:xfrm>
            <a:off x="310900" y="448050"/>
            <a:ext cx="3950100" cy="41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64" name="Google Shape;164;p72"/>
          <p:cNvSpPr txBox="1"/>
          <p:nvPr>
            <p:ph idx="3" type="subTitle"/>
          </p:nvPr>
        </p:nvSpPr>
        <p:spPr>
          <a:xfrm>
            <a:off x="225450" y="3943400"/>
            <a:ext cx="4045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5" name="Google Shape;165;p72"/>
          <p:cNvSpPr txBox="1"/>
          <p:nvPr>
            <p:ph type="title"/>
          </p:nvPr>
        </p:nvSpPr>
        <p:spPr>
          <a:xfrm>
            <a:off x="208450" y="34184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pic>
        <p:nvPicPr>
          <p:cNvPr id="166" name="Google Shape;166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9" name="Google Shape;169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o">
  <p:cSld name="SECTION_HEADER_3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4"/>
          <p:cNvSpPr txBox="1"/>
          <p:nvPr>
            <p:ph type="title"/>
          </p:nvPr>
        </p:nvSpPr>
        <p:spPr>
          <a:xfrm>
            <a:off x="4291275" y="1465050"/>
            <a:ext cx="4541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72" name="Google Shape;172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3" name="Google Shape;173;p74"/>
          <p:cNvSpPr/>
          <p:nvPr/>
        </p:nvSpPr>
        <p:spPr>
          <a:xfrm>
            <a:off x="621625" y="972600"/>
            <a:ext cx="3188400" cy="3198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74"/>
          <p:cNvSpPr/>
          <p:nvPr/>
        </p:nvSpPr>
        <p:spPr>
          <a:xfrm>
            <a:off x="697825" y="1048800"/>
            <a:ext cx="3036000" cy="3045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74"/>
          <p:cNvSpPr txBox="1"/>
          <p:nvPr>
            <p:ph idx="1" type="subTitle"/>
          </p:nvPr>
        </p:nvSpPr>
        <p:spPr>
          <a:xfrm>
            <a:off x="4291275" y="2518600"/>
            <a:ext cx="3569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6" name="Google Shape;176;p74"/>
          <p:cNvSpPr txBox="1"/>
          <p:nvPr>
            <p:ph idx="2" type="body"/>
          </p:nvPr>
        </p:nvSpPr>
        <p:spPr>
          <a:xfrm>
            <a:off x="4431600" y="2971550"/>
            <a:ext cx="4000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3175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175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175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175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4">
  <p:cSld name="SECTION_TITLE_AND_DESCRIPTION_4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5"/>
          <p:cNvSpPr/>
          <p:nvPr/>
        </p:nvSpPr>
        <p:spPr>
          <a:xfrm>
            <a:off x="5867800" y="-125"/>
            <a:ext cx="32763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9" name="Google Shape;179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75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81" name="Google Shape;181;p75"/>
          <p:cNvSpPr txBox="1"/>
          <p:nvPr>
            <p:ph idx="2" type="body"/>
          </p:nvPr>
        </p:nvSpPr>
        <p:spPr>
          <a:xfrm>
            <a:off x="6169350" y="448050"/>
            <a:ext cx="2770800" cy="41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82" name="Google Shape;182;p75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on right 2">
  <p:cSld name="SECTION_TITLE_AND_DESCRIPTION_1_5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76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87" name="Google Shape;187;p76"/>
          <p:cNvSpPr txBox="1"/>
          <p:nvPr>
            <p:ph idx="2" type="body"/>
          </p:nvPr>
        </p:nvSpPr>
        <p:spPr>
          <a:xfrm>
            <a:off x="4882900" y="448050"/>
            <a:ext cx="3950100" cy="41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88" name="Google Shape;188;p76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oint">
  <p:cSld name="BLANK_1_1">
    <p:bg>
      <p:bgPr>
        <a:solidFill>
          <a:schemeClr val="accen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50"/>
          <p:cNvSpPr txBox="1"/>
          <p:nvPr>
            <p:ph type="ctrTitle"/>
          </p:nvPr>
        </p:nvSpPr>
        <p:spPr>
          <a:xfrm>
            <a:off x="662100" y="2051100"/>
            <a:ext cx="78198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HEADER_4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91" name="Google Shape;191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Intro">
  <p:cSld name="BLANK_1">
    <p:bg>
      <p:bgPr>
        <a:solidFill>
          <a:schemeClr val="accent3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51"/>
          <p:cNvSpPr txBox="1"/>
          <p:nvPr>
            <p:ph type="ctrTitle"/>
          </p:nvPr>
        </p:nvSpPr>
        <p:spPr>
          <a:xfrm>
            <a:off x="662100" y="2051100"/>
            <a:ext cx="78198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2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1" name="Google Shape;31;p52"/>
          <p:cNvSpPr txBox="1"/>
          <p:nvPr>
            <p:ph idx="1" type="body"/>
          </p:nvPr>
        </p:nvSpPr>
        <p:spPr>
          <a:xfrm>
            <a:off x="376500" y="869425"/>
            <a:ext cx="839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32" name="Google Shape;32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Quote">
  <p:cSld name="SECTION_TITLE_AND_DESCRIPTION_2_2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58"/>
          <p:cNvSpPr txBox="1"/>
          <p:nvPr>
            <p:ph idx="1" type="subTitle"/>
          </p:nvPr>
        </p:nvSpPr>
        <p:spPr>
          <a:xfrm>
            <a:off x="248050" y="3764875"/>
            <a:ext cx="4045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6" name="Google Shape;36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58"/>
          <p:cNvSpPr txBox="1"/>
          <p:nvPr>
            <p:ph type="title"/>
          </p:nvPr>
        </p:nvSpPr>
        <p:spPr>
          <a:xfrm>
            <a:off x="119505" y="140275"/>
            <a:ext cx="430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8" name="Google Shape;38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3951" y="115501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58"/>
          <p:cNvSpPr/>
          <p:nvPr/>
        </p:nvSpPr>
        <p:spPr>
          <a:xfrm>
            <a:off x="1356250" y="1301238"/>
            <a:ext cx="1828800" cy="1828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58"/>
          <p:cNvSpPr txBox="1"/>
          <p:nvPr>
            <p:ph idx="2" type="title"/>
          </p:nvPr>
        </p:nvSpPr>
        <p:spPr>
          <a:xfrm>
            <a:off x="500800" y="3264572"/>
            <a:ext cx="35397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41" name="Google Shape;41;p58"/>
          <p:cNvSpPr/>
          <p:nvPr/>
        </p:nvSpPr>
        <p:spPr>
          <a:xfrm>
            <a:off x="1424800" y="1369788"/>
            <a:ext cx="1691700" cy="1691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58"/>
          <p:cNvSpPr txBox="1"/>
          <p:nvPr>
            <p:ph idx="3" type="body"/>
          </p:nvPr>
        </p:nvSpPr>
        <p:spPr>
          <a:xfrm>
            <a:off x="5003100" y="1032700"/>
            <a:ext cx="3709800" cy="3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810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2pPr>
            <a:lvl3pPr indent="-3810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3pPr>
            <a:lvl4pPr indent="-3810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4pPr>
            <a:lvl5pPr indent="-3810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5pPr>
            <a:lvl6pPr indent="-3810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6pPr>
            <a:lvl7pPr indent="-3810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7pPr>
            <a:lvl8pPr indent="-3810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8pPr>
            <a:lvl9pPr indent="-3810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">
  <p:cSld name="SECTION_TITLE_AND_DESCRIPTION_2_1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3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53"/>
          <p:cNvSpPr txBox="1"/>
          <p:nvPr>
            <p:ph idx="1" type="subTitle"/>
          </p:nvPr>
        </p:nvSpPr>
        <p:spPr>
          <a:xfrm>
            <a:off x="225450" y="3791000"/>
            <a:ext cx="24504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" name="Google Shape;46;p53"/>
          <p:cNvSpPr txBox="1"/>
          <p:nvPr>
            <p:ph idx="2" type="body"/>
          </p:nvPr>
        </p:nvSpPr>
        <p:spPr>
          <a:xfrm>
            <a:off x="2937350" y="554600"/>
            <a:ext cx="60324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pic>
        <p:nvPicPr>
          <p:cNvPr id="47" name="Google Shape;47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53"/>
          <p:cNvSpPr txBox="1"/>
          <p:nvPr/>
        </p:nvSpPr>
        <p:spPr>
          <a:xfrm>
            <a:off x="208440" y="3420075"/>
            <a:ext cx="4121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b="1" i="0" sz="2500" u="none" cap="none" strike="noStrik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" name="Google Shape;50;p53"/>
          <p:cNvSpPr txBox="1"/>
          <p:nvPr>
            <p:ph type="title"/>
          </p:nvPr>
        </p:nvSpPr>
        <p:spPr>
          <a:xfrm>
            <a:off x="2991025" y="140375"/>
            <a:ext cx="387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slide left">
  <p:cSld name="SECTION_TITLE_AND_DESCRIPTION_2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4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54"/>
          <p:cNvSpPr txBox="1"/>
          <p:nvPr>
            <p:ph idx="1" type="subTitle"/>
          </p:nvPr>
        </p:nvSpPr>
        <p:spPr>
          <a:xfrm>
            <a:off x="225450" y="3943400"/>
            <a:ext cx="4045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4" name="Google Shape;54;p54"/>
          <p:cNvSpPr txBox="1"/>
          <p:nvPr>
            <p:ph idx="2" type="body"/>
          </p:nvPr>
        </p:nvSpPr>
        <p:spPr>
          <a:xfrm>
            <a:off x="4667425" y="772025"/>
            <a:ext cx="4302300" cy="38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55" name="Google Shape;55;p54"/>
          <p:cNvSpPr txBox="1"/>
          <p:nvPr>
            <p:ph type="title"/>
          </p:nvPr>
        </p:nvSpPr>
        <p:spPr>
          <a:xfrm>
            <a:off x="4667425" y="140375"/>
            <a:ext cx="387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56" name="Google Shape;5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54"/>
          <p:cNvSpPr/>
          <p:nvPr/>
        </p:nvSpPr>
        <p:spPr>
          <a:xfrm>
            <a:off x="4798600" y="619424"/>
            <a:ext cx="1126500" cy="4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54"/>
          <p:cNvSpPr txBox="1"/>
          <p:nvPr>
            <p:ph idx="3" type="title"/>
          </p:nvPr>
        </p:nvSpPr>
        <p:spPr>
          <a:xfrm>
            <a:off x="225450" y="3395900"/>
            <a:ext cx="36501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SECTION_TITLE_AND_DESCRIPTION_1_5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55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64" name="Google Shape;64;p55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55"/>
          <p:cNvSpPr txBox="1"/>
          <p:nvPr>
            <p:ph idx="2" type="body"/>
          </p:nvPr>
        </p:nvSpPr>
        <p:spPr>
          <a:xfrm>
            <a:off x="4882950" y="1130475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66" name="Google Shape;66;p55"/>
          <p:cNvSpPr txBox="1"/>
          <p:nvPr>
            <p:ph idx="3" type="title"/>
          </p:nvPr>
        </p:nvSpPr>
        <p:spPr>
          <a:xfrm>
            <a:off x="488295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1.xml"/><Relationship Id="rId1" Type="http://schemas.openxmlformats.org/officeDocument/2006/relationships/image" Target="../media/image2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26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5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29" Type="http://schemas.openxmlformats.org/officeDocument/2006/relationships/slideLayout" Target="../slideLayouts/slideLayout27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31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9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8.xml"/><Relationship Id="rId3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7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None/>
              <a:defRPr b="1" i="0" sz="2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47"/>
          <p:cNvSpPr txBox="1"/>
          <p:nvPr>
            <p:ph idx="1" type="body"/>
          </p:nvPr>
        </p:nvSpPr>
        <p:spPr>
          <a:xfrm>
            <a:off x="311700" y="5727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b="0"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b="0"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b="0"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b="0"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b="0"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b="0"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b="0"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b="0"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b="0"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8" name="Google Shape;8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4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3951" y="115501"/>
            <a:ext cx="457201" cy="45720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hyperlink" Target="https://data6.org/su23/syllabus/#acknowledgements-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hyperlink" Target="https://bids.berkeley.edu/people/fernando-p%C3%A9rez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atahub.berkeley.edu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ucmerced.2i2c.cloud" TargetMode="External"/><Relationship Id="rId4" Type="http://schemas.openxmlformats.org/officeDocument/2006/relationships/hyperlink" Target="https://jupyter.org/" TargetMode="External"/><Relationship Id="rId5" Type="http://schemas.openxmlformats.org/officeDocument/2006/relationships/hyperlink" Target="https://catcourses.ucmerced.edu/courses/31104" TargetMode="External"/><Relationship Id="rId6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24.png"/><Relationship Id="rId6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hyperlink" Target="https://www.markdownguide.org/cheat-sheet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Relationship Id="rId5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hyperlink" Target="https://en.wikipedia.org/wiki/Programming_language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2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"/>
          <p:cNvSpPr txBox="1"/>
          <p:nvPr>
            <p:ph type="ctrTitle"/>
          </p:nvPr>
        </p:nvSpPr>
        <p:spPr>
          <a:xfrm>
            <a:off x="3635400" y="2226165"/>
            <a:ext cx="5196900" cy="79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>
                <a:solidFill>
                  <a:srgbClr val="2F6C9D"/>
                </a:solidFill>
              </a:rPr>
              <a:t>Jupyter Notebooks, Arithmetic</a:t>
            </a:r>
            <a:endParaRPr>
              <a:solidFill>
                <a:srgbClr val="2F6C9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1"/>
          <p:cNvSpPr txBox="1"/>
          <p:nvPr/>
        </p:nvSpPr>
        <p:spPr>
          <a:xfrm>
            <a:off x="3635550" y="3492625"/>
            <a:ext cx="32433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393E41"/>
                </a:solidFill>
                <a:latin typeface="Roboto Medium"/>
                <a:ea typeface="Roboto Medium"/>
                <a:cs typeface="Roboto Medium"/>
                <a:sym typeface="Roboto Medium"/>
              </a:rPr>
              <a:t>Spark 010 Spring 2024</a:t>
            </a:r>
            <a:endParaRPr b="0" i="0" sz="1400" u="none" cap="none" strike="noStrike">
              <a:solidFill>
                <a:srgbClr val="393E4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98" name="Google Shape;198;p1"/>
          <p:cNvSpPr txBox="1"/>
          <p:nvPr/>
        </p:nvSpPr>
        <p:spPr>
          <a:xfrm>
            <a:off x="3635450" y="1277220"/>
            <a:ext cx="14100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5"/>
                </a:solidFill>
                <a:latin typeface="Roboto Medium"/>
                <a:ea typeface="Roboto Medium"/>
                <a:cs typeface="Roboto Medium"/>
                <a:sym typeface="Roboto Medium"/>
              </a:rPr>
              <a:t>LECTURE 02</a:t>
            </a:r>
            <a:endParaRPr b="0" i="0" sz="1400" u="none" cap="none" strike="noStrike">
              <a:solidFill>
                <a:schemeClr val="accent5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9" name="Google Shape;199;p1"/>
          <p:cNvSpPr txBox="1"/>
          <p:nvPr/>
        </p:nvSpPr>
        <p:spPr>
          <a:xfrm>
            <a:off x="3635543" y="2910325"/>
            <a:ext cx="51969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393E41"/>
                </a:solidFill>
                <a:latin typeface="Roboto Light"/>
                <a:ea typeface="Roboto Light"/>
                <a:cs typeface="Roboto Light"/>
                <a:sym typeface="Roboto Light"/>
              </a:rPr>
              <a:t>Getting familiar with our computing environment, and</a:t>
            </a:r>
            <a:endParaRPr b="0" i="0" sz="1600" u="none" cap="none" strike="noStrike">
              <a:solidFill>
                <a:srgbClr val="393E4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393E41"/>
                </a:solidFill>
                <a:latin typeface="Roboto Light"/>
                <a:ea typeface="Roboto Light"/>
                <a:cs typeface="Roboto Light"/>
                <a:sym typeface="Roboto Light"/>
              </a:rPr>
              <a:t>writing our first Python programs.</a:t>
            </a:r>
            <a:endParaRPr b="0" i="0" sz="1600" u="none" cap="none" strike="noStrike">
              <a:solidFill>
                <a:srgbClr val="393E4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0" name="Google Shape;200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1" name="Google Shape;20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600" y="1209200"/>
            <a:ext cx="2725100" cy="272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"/>
          <p:cNvSpPr txBox="1"/>
          <p:nvPr/>
        </p:nvSpPr>
        <p:spPr>
          <a:xfrm>
            <a:off x="1516350" y="4563625"/>
            <a:ext cx="6111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393E41"/>
                </a:solidFill>
                <a:latin typeface="Roboto Light"/>
                <a:ea typeface="Roboto Light"/>
                <a:cs typeface="Roboto Light"/>
                <a:sym typeface="Roboto Light"/>
              </a:rPr>
              <a:t>Developed by students and faculty at UC Berkeley and Tuskegee University</a:t>
            </a:r>
            <a:endParaRPr b="0" i="0" sz="1000" u="none" cap="none" strike="noStrike">
              <a:solidFill>
                <a:srgbClr val="393E4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sng" cap="none" strike="noStrike">
                <a:solidFill>
                  <a:srgbClr val="F88562"/>
                </a:solidFill>
                <a:latin typeface="Roboto Light"/>
                <a:ea typeface="Roboto Light"/>
                <a:cs typeface="Roboto Light"/>
                <a:sym typeface="Roboto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data6.org/su23/syllabus/#acknowledgements-</a:t>
            </a:r>
            <a:endParaRPr b="0" i="0" sz="1000" u="none" cap="none" strike="noStrike">
              <a:solidFill>
                <a:srgbClr val="393E4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824" y="918624"/>
            <a:ext cx="3114250" cy="37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0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 Brief History of Jupyter</a:t>
            </a:r>
            <a:endParaRPr/>
          </a:p>
        </p:txBody>
      </p:sp>
      <p:pic>
        <p:nvPicPr>
          <p:cNvPr id="287" name="Google Shape;28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1200" y="1168700"/>
            <a:ext cx="4410850" cy="2484874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9" name="Google Shape;289;p10"/>
          <p:cNvSpPr txBox="1"/>
          <p:nvPr/>
        </p:nvSpPr>
        <p:spPr>
          <a:xfrm>
            <a:off x="4126350" y="4675375"/>
            <a:ext cx="456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Fernando Pérez’s Faculty Page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0" name="Google Shape;290;p10"/>
          <p:cNvCxnSpPr/>
          <p:nvPr/>
        </p:nvCxnSpPr>
        <p:spPr>
          <a:xfrm flipH="1" rot="10800000">
            <a:off x="1899300" y="3103475"/>
            <a:ext cx="2251800" cy="12042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1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DataHub</a:t>
            </a:r>
            <a:endParaRPr/>
          </a:p>
        </p:txBody>
      </p:sp>
      <p:sp>
        <p:nvSpPr>
          <p:cNvPr id="296" name="Google Shape;296;p11"/>
          <p:cNvSpPr txBox="1"/>
          <p:nvPr>
            <p:ph idx="1" type="body"/>
          </p:nvPr>
        </p:nvSpPr>
        <p:spPr>
          <a:xfrm>
            <a:off x="376500" y="869425"/>
            <a:ext cx="839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We access all code in this class by going to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datahub.berkeley.edu</a:t>
            </a:r>
            <a:endParaRPr b="1" sz="2400">
              <a:solidFill>
                <a:srgbClr val="6FA8D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DataHub is a Berkeley-hosted server that runs Jupyter notebooks. All students have their own DataHub “container”; think of this as your own virtual computer.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This is where you will work on all assignments.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You will not need to install anything locally (meaning that you could theoretically do all assignments for this class on your phone). All you need is a web browser.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Course staff can access everything in your DataHub to help debug your code.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Works like magic!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Let’s go there now.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2"/>
          <p:cNvSpPr txBox="1"/>
          <p:nvPr>
            <p:ph idx="1" type="subTitle"/>
          </p:nvPr>
        </p:nvSpPr>
        <p:spPr>
          <a:xfrm>
            <a:off x="225450" y="3791000"/>
            <a:ext cx="24504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Accessing Jupyter Notebook</a:t>
            </a:r>
            <a:endParaRPr/>
          </a:p>
        </p:txBody>
      </p:sp>
      <p:sp>
        <p:nvSpPr>
          <p:cNvPr id="303" name="Google Shape;303;p12"/>
          <p:cNvSpPr txBox="1"/>
          <p:nvPr>
            <p:ph idx="2" type="body"/>
          </p:nvPr>
        </p:nvSpPr>
        <p:spPr>
          <a:xfrm>
            <a:off x="2937350" y="1088000"/>
            <a:ext cx="6032400" cy="12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Go to </a:t>
            </a:r>
            <a:r>
              <a:rPr b="1"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ucmerced.2i2c.cloud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Go to </a:t>
            </a:r>
            <a:r>
              <a:rPr lang="en" u="sng">
                <a:solidFill>
                  <a:schemeClr val="hlink"/>
                </a:solidFill>
                <a:hlinkClick r:id="rId4"/>
              </a:rPr>
              <a:t>jupyter.org/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Go to our </a:t>
            </a:r>
            <a:r>
              <a:rPr lang="en" u="sng">
                <a:solidFill>
                  <a:schemeClr val="hlink"/>
                </a:solidFill>
                <a:hlinkClick r:id="rId5"/>
              </a:rPr>
              <a:t>Catcourses</a:t>
            </a:r>
            <a:r>
              <a:rPr lang="en"/>
              <a:t> home page:</a:t>
            </a:r>
            <a:endParaRPr/>
          </a:p>
        </p:txBody>
      </p:sp>
      <p:sp>
        <p:nvSpPr>
          <p:cNvPr id="304" name="Google Shape;304;p12"/>
          <p:cNvSpPr txBox="1"/>
          <p:nvPr>
            <p:ph type="title"/>
          </p:nvPr>
        </p:nvSpPr>
        <p:spPr>
          <a:xfrm>
            <a:off x="2991025" y="140375"/>
            <a:ext cx="387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Two ways to access Jupyter Notebooks</a:t>
            </a:r>
            <a:endParaRPr/>
          </a:p>
        </p:txBody>
      </p:sp>
      <p:sp>
        <p:nvSpPr>
          <p:cNvPr id="305" name="Google Shape;30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6" name="Google Shape;306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2171" y="2517608"/>
            <a:ext cx="5787574" cy="99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12"/>
          <p:cNvSpPr/>
          <p:nvPr/>
        </p:nvSpPr>
        <p:spPr>
          <a:xfrm>
            <a:off x="7010838" y="2906825"/>
            <a:ext cx="1883400" cy="3060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" name="Google Shape;313;p13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Why write code as a data scientist?</a:t>
            </a:r>
            <a:endParaRPr/>
          </a:p>
        </p:txBody>
      </p:sp>
      <p:pic>
        <p:nvPicPr>
          <p:cNvPr id="314" name="Google Shape;314;p13"/>
          <p:cNvPicPr preferRelativeResize="0"/>
          <p:nvPr/>
        </p:nvPicPr>
        <p:blipFill rotWithShape="1">
          <a:blip r:embed="rId3">
            <a:alphaModFix/>
          </a:blip>
          <a:srcRect b="16836" l="15175" r="16190" t="8233"/>
          <a:stretch/>
        </p:blipFill>
        <p:spPr>
          <a:xfrm>
            <a:off x="370975" y="1202384"/>
            <a:ext cx="1917050" cy="26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72449" y="1181388"/>
            <a:ext cx="3404431" cy="2676188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13"/>
          <p:cNvSpPr txBox="1"/>
          <p:nvPr/>
        </p:nvSpPr>
        <p:spPr>
          <a:xfrm>
            <a:off x="371000" y="3857575"/>
            <a:ext cx="191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Compute</a:t>
            </a:r>
            <a:endParaRPr b="1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" name="Google Shape;317;p13"/>
          <p:cNvSpPr txBox="1"/>
          <p:nvPr/>
        </p:nvSpPr>
        <p:spPr>
          <a:xfrm>
            <a:off x="3816163" y="3857575"/>
            <a:ext cx="191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Visualize</a:t>
            </a:r>
            <a:endParaRPr b="1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" name="Google Shape;318;p13"/>
          <p:cNvSpPr txBox="1"/>
          <p:nvPr/>
        </p:nvSpPr>
        <p:spPr>
          <a:xfrm>
            <a:off x="6794513" y="3857575"/>
            <a:ext cx="191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Share</a:t>
            </a:r>
            <a:endParaRPr b="1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9" name="Google Shape;319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95780" y="2122100"/>
            <a:ext cx="171450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" name="Google Shape;325;p14"/>
          <p:cNvSpPr txBox="1"/>
          <p:nvPr>
            <p:ph type="ctrTitle"/>
          </p:nvPr>
        </p:nvSpPr>
        <p:spPr>
          <a:xfrm>
            <a:off x="448500" y="2021725"/>
            <a:ext cx="8247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5000"/>
              <a:t>Expressions and Operators</a:t>
            </a:r>
            <a:endParaRPr sz="5000"/>
          </a:p>
        </p:txBody>
      </p:sp>
      <p:sp>
        <p:nvSpPr>
          <p:cNvPr id="326" name="Google Shape;326;p14"/>
          <p:cNvSpPr txBox="1"/>
          <p:nvPr/>
        </p:nvSpPr>
        <p:spPr>
          <a:xfrm>
            <a:off x="345475" y="167075"/>
            <a:ext cx="3267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1. Programming in Python</a:t>
            </a:r>
            <a:endParaRPr b="0" i="0" sz="12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2. Arithmetic</a:t>
            </a:r>
            <a:endParaRPr b="1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3. Jupyter Shortcuts</a:t>
            </a:r>
            <a:endParaRPr b="0" i="0" sz="12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27" name="Google Shape;327;p14"/>
          <p:cNvSpPr txBox="1"/>
          <p:nvPr/>
        </p:nvSpPr>
        <p:spPr>
          <a:xfrm>
            <a:off x="115294" y="356009"/>
            <a:ext cx="27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➤</a:t>
            </a:r>
            <a:endParaRPr b="0" i="0" sz="10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5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Python as a calculator</a:t>
            </a:r>
            <a:endParaRPr/>
          </a:p>
        </p:txBody>
      </p:sp>
      <p:sp>
        <p:nvSpPr>
          <p:cNvPr id="333" name="Google Shape;333;p15"/>
          <p:cNvSpPr txBox="1"/>
          <p:nvPr>
            <p:ph idx="1" type="body"/>
          </p:nvPr>
        </p:nvSpPr>
        <p:spPr>
          <a:xfrm>
            <a:off x="269240" y="707000"/>
            <a:ext cx="7450800" cy="18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For now, think of Python as a calculator: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Calculators take </a:t>
            </a:r>
            <a:r>
              <a:rPr b="1" lang="en" sz="24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expressions</a:t>
            </a:r>
            <a:r>
              <a:rPr lang="en" sz="2400"/>
              <a:t> and compute </a:t>
            </a:r>
            <a:r>
              <a:rPr b="1" lang="en" sz="24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values</a:t>
            </a:r>
            <a:r>
              <a:rPr lang="en" sz="2400"/>
              <a:t>.</a:t>
            </a:r>
            <a:endParaRPr/>
          </a:p>
        </p:txBody>
      </p:sp>
      <p:sp>
        <p:nvSpPr>
          <p:cNvPr id="334" name="Google Shape;334;p15"/>
          <p:cNvSpPr txBox="1"/>
          <p:nvPr/>
        </p:nvSpPr>
        <p:spPr>
          <a:xfrm>
            <a:off x="4918475" y="2715475"/>
            <a:ext cx="2790000" cy="16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17</a:t>
            </a:r>
            <a:endParaRPr b="0" i="0" sz="1800" u="none" cap="none" strike="noStrike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r>
              <a:rPr b="0" i="0" lang="en" sz="18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b="0" i="0" lang="en" sz="18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0" i="0" lang="en" sz="18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+</a:t>
            </a:r>
            <a:r>
              <a:rPr b="0" i="0" lang="en" sz="18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0" i="0" lang="en" sz="18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3.14</a:t>
            </a:r>
            <a:endParaRPr b="0" i="0" sz="1800" u="none" cap="none" strike="noStrike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b="0" i="0" lang="en" sz="18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0" i="0" lang="en" sz="18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**</a:t>
            </a:r>
            <a:r>
              <a:rPr b="0" i="0" lang="en" sz="18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0" i="0" lang="en" sz="18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</a:t>
            </a:r>
            <a:endParaRPr b="0" i="0" sz="1800" u="none" cap="none" strike="noStrike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b="0" i="0" lang="en" sz="18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17</a:t>
            </a:r>
            <a:r>
              <a:rPr b="0" i="0" lang="en" sz="18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0" i="0" lang="en" sz="18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r>
              <a:rPr b="0" i="0" lang="en" sz="18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0" i="0" lang="en" sz="18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14</a:t>
            </a:r>
            <a:r>
              <a:rPr b="0" i="0" lang="en" sz="18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b="0" i="0" lang="en" sz="18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0" i="0" lang="en" sz="18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</a:t>
            </a:r>
            <a:r>
              <a:rPr b="0" i="0" lang="en" sz="18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0" i="0" lang="en" sz="18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endParaRPr b="0" i="0" sz="1800" u="none" cap="none" strike="noStrike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15</a:t>
            </a:r>
            <a:r>
              <a:rPr b="0" i="0" lang="en" sz="18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0" i="0" lang="en" sz="1800" u="none" cap="none" strike="noStrike">
                <a:solidFill>
                  <a:srgbClr val="BE38F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%</a:t>
            </a:r>
            <a:r>
              <a:rPr b="0" i="0" lang="en" sz="1800" u="none" cap="none" strike="noStrik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0" i="0" lang="en" sz="1800" u="none" cap="none" strike="noStrike">
                <a:solidFill>
                  <a:srgbClr val="0088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endParaRPr b="0" i="0" sz="1800" u="none" cap="none" strike="noStrike">
              <a:solidFill>
                <a:srgbClr val="0088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35" name="Google Shape;33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6" name="Google Shape;336;p15"/>
          <p:cNvPicPr preferRelativeResize="0"/>
          <p:nvPr/>
        </p:nvPicPr>
        <p:blipFill rotWithShape="1">
          <a:blip r:embed="rId3">
            <a:alphaModFix/>
          </a:blip>
          <a:srcRect b="16836" l="15175" r="16190" t="8233"/>
          <a:stretch/>
        </p:blipFill>
        <p:spPr>
          <a:xfrm>
            <a:off x="7321891" y="2283149"/>
            <a:ext cx="1559060" cy="214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15"/>
          <p:cNvSpPr txBox="1"/>
          <p:nvPr/>
        </p:nvSpPr>
        <p:spPr>
          <a:xfrm>
            <a:off x="453600" y="2562325"/>
            <a:ext cx="4042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The following are all </a:t>
            </a:r>
            <a:r>
              <a:rPr b="1" i="0" lang="en" sz="16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expressions</a:t>
            </a:r>
            <a:r>
              <a:rPr b="0"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b="0" i="0" sz="16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Notes:</a:t>
            </a:r>
            <a:endParaRPr b="0" i="0" sz="16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Expressions consist of </a:t>
            </a:r>
            <a:r>
              <a:rPr b="1" i="0" lang="en" sz="16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values</a:t>
            </a:r>
            <a:r>
              <a:rPr b="0"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(like </a:t>
            </a:r>
            <a:r>
              <a:rPr b="0" i="0" lang="en" sz="1600" u="none" cap="none" strike="noStrike">
                <a:solidFill>
                  <a:schemeClr val="dk1"/>
                </a:solidFill>
                <a:highlight>
                  <a:srgbClr val="DEE2E6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b="0"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) and </a:t>
            </a:r>
            <a:r>
              <a:rPr b="1" i="0" lang="en" sz="1600" u="none" cap="none" strike="noStrike">
                <a:solidFill>
                  <a:srgbClr val="D07DF1"/>
                </a:solidFill>
                <a:latin typeface="Roboto"/>
                <a:ea typeface="Roboto"/>
                <a:cs typeface="Roboto"/>
                <a:sym typeface="Roboto"/>
              </a:rPr>
              <a:t>operators</a:t>
            </a:r>
            <a:r>
              <a:rPr b="0"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(like </a:t>
            </a:r>
            <a:r>
              <a:rPr b="0" i="0" lang="en" sz="1600" u="none" cap="none" strike="noStrike">
                <a:solidFill>
                  <a:schemeClr val="dk1"/>
                </a:solidFill>
                <a:highlight>
                  <a:srgbClr val="DEE2E6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+</a:t>
            </a:r>
            <a:r>
              <a:rPr b="0"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and </a:t>
            </a:r>
            <a:r>
              <a:rPr b="0" i="0" lang="en" sz="1600" u="none" cap="none" strike="noStrike">
                <a:solidFill>
                  <a:schemeClr val="dk1"/>
                </a:solidFill>
                <a:highlight>
                  <a:srgbClr val="DEE2E6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**</a:t>
            </a:r>
            <a:r>
              <a:rPr b="0"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). </a:t>
            </a:r>
            <a:endParaRPr b="0" i="0" sz="16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Expressions </a:t>
            </a:r>
            <a:r>
              <a:rPr b="0" i="0" lang="en" sz="1600" u="sng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evaluate</a:t>
            </a:r>
            <a:r>
              <a:rPr b="0"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to values.</a:t>
            </a:r>
            <a:endParaRPr b="0" i="0" sz="16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38" name="Google Shape;338;p15"/>
          <p:cNvSpPr/>
          <p:nvPr/>
        </p:nvSpPr>
        <p:spPr>
          <a:xfrm>
            <a:off x="4963596" y="3910875"/>
            <a:ext cx="1008300" cy="3060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5"/>
          <p:cNvSpPr txBox="1"/>
          <p:nvPr/>
        </p:nvSpPr>
        <p:spPr>
          <a:xfrm>
            <a:off x="4899850" y="4521750"/>
            <a:ext cx="113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expression</a:t>
            </a:r>
            <a:endParaRPr b="1" i="0" sz="1400" u="none" cap="none" strike="noStrike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40" name="Google Shape;340;p15"/>
          <p:cNvCxnSpPr>
            <a:stCxn id="339" idx="0"/>
            <a:endCxn id="338" idx="2"/>
          </p:cNvCxnSpPr>
          <p:nvPr/>
        </p:nvCxnSpPr>
        <p:spPr>
          <a:xfrm rot="10800000">
            <a:off x="5467750" y="4216950"/>
            <a:ext cx="0" cy="3048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6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Order of Operations</a:t>
            </a:r>
            <a:endParaRPr/>
          </a:p>
        </p:txBody>
      </p:sp>
      <p:sp>
        <p:nvSpPr>
          <p:cNvPr id="346" name="Google Shape;346;p16"/>
          <p:cNvSpPr txBox="1"/>
          <p:nvPr>
            <p:ph idx="1" type="body"/>
          </p:nvPr>
        </p:nvSpPr>
        <p:spPr>
          <a:xfrm>
            <a:off x="335650" y="859400"/>
            <a:ext cx="8520600" cy="13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Python expressions use the same order of operations that you learned in earlier math classes (PEMDAS, aka BEMDAS).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But sometimes, it’s not clear which operator is evaluated first. When you’re not sure, or you want to fix a certain order, use </a:t>
            </a:r>
            <a:r>
              <a:rPr b="1"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parentheses</a:t>
            </a:r>
            <a:r>
              <a:rPr lang="en"/>
              <a:t>.</a:t>
            </a:r>
            <a:endParaRPr/>
          </a:p>
        </p:txBody>
      </p:sp>
      <p:sp>
        <p:nvSpPr>
          <p:cNvPr id="347" name="Google Shape;34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48" name="Google Shape;348;p16"/>
          <p:cNvGrpSpPr/>
          <p:nvPr/>
        </p:nvGrpSpPr>
        <p:grpSpPr>
          <a:xfrm>
            <a:off x="4948925" y="2970075"/>
            <a:ext cx="2666925" cy="1636000"/>
            <a:chOff x="3526325" y="2340900"/>
            <a:chExt cx="2666925" cy="1636000"/>
          </a:xfrm>
        </p:grpSpPr>
        <p:sp>
          <p:nvSpPr>
            <p:cNvPr id="349" name="Google Shape;349;p16"/>
            <p:cNvSpPr/>
            <p:nvPr/>
          </p:nvSpPr>
          <p:spPr>
            <a:xfrm rot="-5400000">
              <a:off x="3829025" y="2066700"/>
              <a:ext cx="404700" cy="10101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6"/>
            <p:cNvSpPr txBox="1"/>
            <p:nvPr/>
          </p:nvSpPr>
          <p:spPr>
            <a:xfrm>
              <a:off x="5361350" y="2340900"/>
              <a:ext cx="831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007979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90.0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6"/>
            <p:cNvSpPr txBox="1"/>
            <p:nvPr/>
          </p:nvSpPr>
          <p:spPr>
            <a:xfrm>
              <a:off x="5361350" y="3515200"/>
              <a:ext cx="831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007979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10.0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6"/>
            <p:cNvSpPr/>
            <p:nvPr/>
          </p:nvSpPr>
          <p:spPr>
            <a:xfrm rot="-5400000">
              <a:off x="3829025" y="3241000"/>
              <a:ext cx="404700" cy="10101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3" name="Google Shape;353;p16"/>
          <p:cNvGrpSpPr/>
          <p:nvPr/>
        </p:nvGrpSpPr>
        <p:grpSpPr>
          <a:xfrm>
            <a:off x="1528156" y="2432400"/>
            <a:ext cx="5359200" cy="2145175"/>
            <a:chOff x="105556" y="1803225"/>
            <a:chExt cx="5359200" cy="2145175"/>
          </a:xfrm>
        </p:grpSpPr>
        <p:sp>
          <p:nvSpPr>
            <p:cNvPr id="354" name="Google Shape;354;p16"/>
            <p:cNvSpPr txBox="1"/>
            <p:nvPr/>
          </p:nvSpPr>
          <p:spPr>
            <a:xfrm>
              <a:off x="413575" y="3447700"/>
              <a:ext cx="2196900" cy="50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008800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60</a:t>
              </a:r>
              <a:r>
                <a:rPr b="0" i="0" lang="en" sz="1800" u="none" cap="none" strike="noStrike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 </a:t>
              </a:r>
              <a:r>
                <a:rPr b="0" i="0" lang="en" sz="1800" u="none" cap="none" strike="noStrike">
                  <a:solidFill>
                    <a:srgbClr val="BE38F3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/</a:t>
              </a:r>
              <a:r>
                <a:rPr b="0" i="0" lang="en" sz="1800" u="none" cap="none" strike="noStrike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 </a:t>
              </a:r>
              <a:r>
                <a:rPr b="0" i="0" lang="en" sz="1800" u="none" cap="none" strike="noStrike">
                  <a:solidFill>
                    <a:srgbClr val="BE38F3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(</a:t>
              </a:r>
              <a:r>
                <a:rPr b="0" i="0" lang="en" sz="1800" u="none" cap="none" strike="noStrike">
                  <a:solidFill>
                    <a:srgbClr val="008800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2</a:t>
              </a:r>
              <a:r>
                <a:rPr b="0" i="0" lang="en" sz="1800" u="none" cap="none" strike="noStrike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 </a:t>
              </a:r>
              <a:r>
                <a:rPr b="0" i="0" lang="en" sz="1800" u="none" cap="none" strike="noStrike">
                  <a:solidFill>
                    <a:srgbClr val="BE38F3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*</a:t>
              </a:r>
              <a:r>
                <a:rPr b="0" i="0" lang="en" sz="1800" u="none" cap="none" strike="noStrike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 </a:t>
              </a:r>
              <a:r>
                <a:rPr b="0" i="0" lang="en" sz="1800" u="none" cap="none" strike="noStrike">
                  <a:solidFill>
                    <a:srgbClr val="008800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3</a:t>
              </a:r>
              <a:r>
                <a:rPr b="0" i="0" lang="en" sz="1800" u="none" cap="none" strike="noStrike">
                  <a:solidFill>
                    <a:srgbClr val="BE38F3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)</a:t>
              </a:r>
              <a:endParaRPr b="0" i="0" sz="1800" u="none" cap="none" strike="noStrike">
                <a:solidFill>
                  <a:srgbClr val="007979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355" name="Google Shape;355;p16"/>
            <p:cNvSpPr txBox="1"/>
            <p:nvPr/>
          </p:nvSpPr>
          <p:spPr>
            <a:xfrm>
              <a:off x="413575" y="2292925"/>
              <a:ext cx="1821000" cy="50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008800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60</a:t>
              </a:r>
              <a:r>
                <a:rPr b="0" i="0" lang="en" sz="1800" u="none" cap="none" strike="noStrike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 </a:t>
              </a:r>
              <a:r>
                <a:rPr b="0" i="0" lang="en" sz="1800" u="none" cap="none" strike="noStrike">
                  <a:solidFill>
                    <a:srgbClr val="BE38F3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/</a:t>
              </a:r>
              <a:r>
                <a:rPr b="0" i="0" lang="en" sz="1800" u="none" cap="none" strike="noStrike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 </a:t>
              </a:r>
              <a:r>
                <a:rPr b="0" i="0" lang="en" sz="1800" u="none" cap="none" strike="noStrike">
                  <a:solidFill>
                    <a:srgbClr val="008800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2</a:t>
              </a:r>
              <a:r>
                <a:rPr b="0" i="0" lang="en" sz="1800" u="none" cap="none" strike="noStrike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 </a:t>
              </a:r>
              <a:r>
                <a:rPr b="0" i="0" lang="en" sz="1800" u="none" cap="none" strike="noStrike">
                  <a:solidFill>
                    <a:srgbClr val="BE38F3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*</a:t>
              </a:r>
              <a:r>
                <a:rPr b="0" i="0" lang="en" sz="1800" u="none" cap="none" strike="noStrike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 </a:t>
              </a:r>
              <a:r>
                <a:rPr b="0" i="0" lang="en" sz="1800" u="none" cap="none" strike="noStrike">
                  <a:solidFill>
                    <a:srgbClr val="008800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3</a:t>
              </a:r>
              <a:endParaRPr b="0" i="0" sz="1800" u="none" cap="none" strike="noStrike">
                <a:solidFill>
                  <a:srgbClr val="007979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356" name="Google Shape;356;p16"/>
            <p:cNvSpPr txBox="1"/>
            <p:nvPr/>
          </p:nvSpPr>
          <p:spPr>
            <a:xfrm>
              <a:off x="105556" y="1803225"/>
              <a:ext cx="53592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The following expressions </a:t>
              </a:r>
              <a:r>
                <a:rPr b="1" i="0" lang="en" sz="1600" u="sng" cap="none" strike="noStrike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evaluate</a:t>
              </a:r>
              <a:r>
                <a:rPr b="0" i="0" lang="en" sz="1600" u="none" cap="none" strike="noStrike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to different values: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7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Common Python Operators</a:t>
            </a:r>
            <a:endParaRPr/>
          </a:p>
        </p:txBody>
      </p:sp>
      <p:graphicFrame>
        <p:nvGraphicFramePr>
          <p:cNvPr id="362" name="Google Shape;362;p17"/>
          <p:cNvGraphicFramePr/>
          <p:nvPr/>
        </p:nvGraphicFramePr>
        <p:xfrm>
          <a:off x="382250" y="10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{CFAFA10F-3767-49F4-801F-CD14189F1A0F}</a:tableStyleId>
              </a:tblPr>
              <a:tblGrid>
                <a:gridCol w="2123600"/>
                <a:gridCol w="853975"/>
                <a:gridCol w="2023725"/>
                <a:gridCol w="16671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Operator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Symbol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Example Usage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Example Value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Addition</a:t>
                      </a:r>
                      <a:endParaRPr sz="14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+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0088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 </a:t>
                      </a:r>
                      <a:r>
                        <a:rPr lang="en" sz="1400" u="none" cap="none" strike="noStrike">
                          <a:solidFill>
                            <a:srgbClr val="AF00DB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+</a:t>
                      </a:r>
                      <a:r>
                        <a:rPr lang="en" sz="1400" u="none" cap="none" strike="noStrike">
                          <a:solidFill>
                            <a:srgbClr val="0088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3</a:t>
                      </a:r>
                      <a:endParaRPr sz="1400" u="none" cap="none" strike="noStrike">
                        <a:solidFill>
                          <a:srgbClr val="008800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0088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5</a:t>
                      </a:r>
                      <a:endParaRPr sz="1400" u="none" cap="none" strike="noStrike">
                        <a:solidFill>
                          <a:srgbClr val="008800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Subtraction</a:t>
                      </a:r>
                      <a:endParaRPr sz="14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-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0088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15 </a:t>
                      </a:r>
                      <a:r>
                        <a:rPr lang="en" sz="1400" u="none" cap="none" strike="noStrike">
                          <a:solidFill>
                            <a:srgbClr val="AF00DB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-</a:t>
                      </a:r>
                      <a:r>
                        <a:rPr lang="en" sz="1400" u="none" cap="none" strike="noStrike">
                          <a:solidFill>
                            <a:srgbClr val="0088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4</a:t>
                      </a:r>
                      <a:endParaRPr sz="1400" u="none" cap="none" strike="noStrike">
                        <a:solidFill>
                          <a:srgbClr val="008800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0088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11</a:t>
                      </a:r>
                      <a:endParaRPr sz="1400" u="none" cap="none" strike="noStrike">
                        <a:solidFill>
                          <a:srgbClr val="008800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Multiplication</a:t>
                      </a:r>
                      <a:endParaRPr sz="14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*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AF00DB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-</a:t>
                      </a:r>
                      <a:r>
                        <a:rPr lang="en" sz="1400" u="none" cap="none" strike="noStrike">
                          <a:solidFill>
                            <a:srgbClr val="0088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 </a:t>
                      </a:r>
                      <a:r>
                        <a:rPr lang="en" sz="1400" u="none" cap="none" strike="noStrike">
                          <a:solidFill>
                            <a:srgbClr val="AF00DB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*</a:t>
                      </a:r>
                      <a:r>
                        <a:rPr lang="en" sz="1400" u="none" cap="none" strike="noStrike">
                          <a:solidFill>
                            <a:srgbClr val="0088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9</a:t>
                      </a:r>
                      <a:endParaRPr sz="1400" u="none" cap="none" strike="noStrike">
                        <a:solidFill>
                          <a:srgbClr val="008800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AF00DB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-</a:t>
                      </a:r>
                      <a:r>
                        <a:rPr lang="en" sz="1400" u="none" cap="none" strike="noStrike">
                          <a:solidFill>
                            <a:srgbClr val="0088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18</a:t>
                      </a:r>
                      <a:endParaRPr sz="1400" u="none" cap="none" strike="noStrike">
                        <a:solidFill>
                          <a:srgbClr val="008800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Division</a:t>
                      </a:r>
                      <a:endParaRPr sz="14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/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0088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15 </a:t>
                      </a:r>
                      <a:r>
                        <a:rPr lang="en" sz="1400" u="none" cap="none" strike="noStrike">
                          <a:solidFill>
                            <a:srgbClr val="AF00DB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/</a:t>
                      </a:r>
                      <a:r>
                        <a:rPr lang="en" sz="1400" u="none" cap="none" strike="noStrike">
                          <a:solidFill>
                            <a:srgbClr val="0088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2</a:t>
                      </a:r>
                      <a:endParaRPr sz="1400" u="none" cap="none" strike="noStrike">
                        <a:solidFill>
                          <a:srgbClr val="008800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0088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7.5</a:t>
                      </a:r>
                      <a:endParaRPr sz="1400" u="none" cap="none" strike="noStrike">
                        <a:solidFill>
                          <a:srgbClr val="008800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Integer division</a:t>
                      </a:r>
                      <a:endParaRPr sz="14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Cuts off remainder</a:t>
                      </a:r>
                      <a:endParaRPr sz="10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//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0088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15 </a:t>
                      </a:r>
                      <a:r>
                        <a:rPr lang="en" sz="1400" u="none" cap="none" strike="noStrike">
                          <a:solidFill>
                            <a:srgbClr val="AF00DB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//</a:t>
                      </a:r>
                      <a:r>
                        <a:rPr lang="en" sz="1400" u="none" cap="none" strike="noStrike">
                          <a:solidFill>
                            <a:srgbClr val="0088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2</a:t>
                      </a:r>
                      <a:endParaRPr sz="1400" u="none" cap="none" strike="noStrike">
                        <a:solidFill>
                          <a:srgbClr val="008800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0088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7</a:t>
                      </a:r>
                      <a:endParaRPr sz="1400" u="none" cap="none" strike="noStrike">
                        <a:solidFill>
                          <a:srgbClr val="008800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Remainder/Modulo</a:t>
                      </a:r>
                      <a:endParaRPr sz="14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%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0088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19 </a:t>
                      </a:r>
                      <a:r>
                        <a:rPr lang="en" sz="1400" u="none" cap="none" strike="noStrike">
                          <a:solidFill>
                            <a:srgbClr val="AF00DB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%</a:t>
                      </a:r>
                      <a:r>
                        <a:rPr lang="en" sz="1400" u="none" cap="none" strike="noStrike">
                          <a:solidFill>
                            <a:srgbClr val="0088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3</a:t>
                      </a:r>
                      <a:endParaRPr sz="1400" u="none" cap="none" strike="noStrike">
                        <a:solidFill>
                          <a:srgbClr val="008800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0088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</a:t>
                      </a:r>
                      <a:endParaRPr sz="1400" u="none" cap="none" strike="noStrike">
                        <a:solidFill>
                          <a:srgbClr val="008800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008800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19 ÷ 3 = 6 Remainder 1</a:t>
                      </a:r>
                      <a:endParaRPr sz="1000" u="none" cap="none" strike="noStrike">
                        <a:solidFill>
                          <a:srgbClr val="008800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Exponentiation</a:t>
                      </a:r>
                      <a:endParaRPr sz="14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**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0088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3 </a:t>
                      </a:r>
                      <a:r>
                        <a:rPr lang="en" sz="1400" u="none" cap="none" strike="noStrike">
                          <a:solidFill>
                            <a:srgbClr val="AF00DB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**</a:t>
                      </a:r>
                      <a:r>
                        <a:rPr lang="en" sz="1400" u="none" cap="none" strike="noStrike">
                          <a:solidFill>
                            <a:srgbClr val="0088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 2</a:t>
                      </a:r>
                      <a:endParaRPr sz="1400" u="none" cap="none" strike="noStrike">
                        <a:solidFill>
                          <a:srgbClr val="008800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0088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9</a:t>
                      </a:r>
                      <a:endParaRPr sz="1400" u="none" cap="none" strike="noStrike">
                        <a:solidFill>
                          <a:srgbClr val="008800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3" name="Google Shape;36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64" name="Google Shape;364;p17"/>
          <p:cNvGrpSpPr/>
          <p:nvPr/>
        </p:nvGrpSpPr>
        <p:grpSpPr>
          <a:xfrm>
            <a:off x="7204250" y="1398250"/>
            <a:ext cx="1521900" cy="1569600"/>
            <a:chOff x="6975650" y="1017250"/>
            <a:chExt cx="1521900" cy="1569600"/>
          </a:xfrm>
        </p:grpSpPr>
        <p:sp>
          <p:nvSpPr>
            <p:cNvPr id="365" name="Google Shape;365;p17"/>
            <p:cNvSpPr/>
            <p:nvPr/>
          </p:nvSpPr>
          <p:spPr>
            <a:xfrm>
              <a:off x="6975650" y="1017250"/>
              <a:ext cx="242400" cy="15696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17"/>
            <p:cNvSpPr txBox="1"/>
            <p:nvPr/>
          </p:nvSpPr>
          <p:spPr>
            <a:xfrm>
              <a:off x="7371650" y="1463500"/>
              <a:ext cx="11259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Our focus for now</a:t>
              </a:r>
              <a:endParaRPr b="0" i="0" sz="1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2" name="Google Shape;372;p23"/>
          <p:cNvSpPr txBox="1"/>
          <p:nvPr>
            <p:ph type="ctrTitle"/>
          </p:nvPr>
        </p:nvSpPr>
        <p:spPr>
          <a:xfrm>
            <a:off x="448500" y="2021725"/>
            <a:ext cx="8247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5000"/>
              <a:t>Jupyter Shortcuts</a:t>
            </a:r>
            <a:endParaRPr sz="5000"/>
          </a:p>
        </p:txBody>
      </p:sp>
      <p:sp>
        <p:nvSpPr>
          <p:cNvPr id="373" name="Google Shape;373;p23"/>
          <p:cNvSpPr txBox="1"/>
          <p:nvPr/>
        </p:nvSpPr>
        <p:spPr>
          <a:xfrm>
            <a:off x="345475" y="167075"/>
            <a:ext cx="3267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1. Programming in Python</a:t>
            </a:r>
            <a:endParaRPr b="0" i="0" sz="12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2. Arithmetic</a:t>
            </a:r>
            <a:endParaRPr b="0" i="0" sz="12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3. Jupyter Shortcuts</a:t>
            </a:r>
            <a:endParaRPr b="0" i="0" sz="12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74" name="Google Shape;374;p23"/>
          <p:cNvSpPr txBox="1"/>
          <p:nvPr/>
        </p:nvSpPr>
        <p:spPr>
          <a:xfrm>
            <a:off x="115294" y="537779"/>
            <a:ext cx="27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➤</a:t>
            </a:r>
            <a:endParaRPr b="0" i="0" sz="10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4"/>
          <p:cNvSpPr/>
          <p:nvPr/>
        </p:nvSpPr>
        <p:spPr>
          <a:xfrm>
            <a:off x="192775" y="3132850"/>
            <a:ext cx="3447900" cy="1077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When you run a </a:t>
            </a:r>
            <a:r>
              <a:rPr b="1" i="0" lang="en" sz="16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code cell</a:t>
            </a:r>
            <a:r>
              <a:rPr b="0"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, it runs all of the expressions you’ve written in that cell and </a:t>
            </a:r>
            <a:r>
              <a:rPr b="1" i="0" lang="en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outputs only the value of the last evaluated expression</a:t>
            </a:r>
            <a:r>
              <a:rPr b="1"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24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Summary So Far</a:t>
            </a:r>
            <a:endParaRPr/>
          </a:p>
        </p:txBody>
      </p:sp>
      <p:sp>
        <p:nvSpPr>
          <p:cNvPr id="381" name="Google Shape;38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2" name="Google Shape;38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2714" y="473725"/>
            <a:ext cx="5435175" cy="456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" name="Google Shape;383;p24"/>
          <p:cNvGrpSpPr/>
          <p:nvPr/>
        </p:nvGrpSpPr>
        <p:grpSpPr>
          <a:xfrm>
            <a:off x="3702725" y="3173664"/>
            <a:ext cx="5413544" cy="825036"/>
            <a:chOff x="3702725" y="3402264"/>
            <a:chExt cx="5413544" cy="825036"/>
          </a:xfrm>
        </p:grpSpPr>
        <p:pic>
          <p:nvPicPr>
            <p:cNvPr id="384" name="Google Shape;384;p24"/>
            <p:cNvPicPr preferRelativeResize="0"/>
            <p:nvPr/>
          </p:nvPicPr>
          <p:blipFill rotWithShape="1">
            <a:blip r:embed="rId4">
              <a:alphaModFix/>
            </a:blip>
            <a:srcRect b="0" l="0" r="1273" t="0"/>
            <a:stretch/>
          </p:blipFill>
          <p:spPr>
            <a:xfrm>
              <a:off x="3702725" y="3402264"/>
              <a:ext cx="5294325" cy="8250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5" name="Google Shape;385;p24"/>
            <p:cNvSpPr txBox="1"/>
            <p:nvPr/>
          </p:nvSpPr>
          <p:spPr>
            <a:xfrm>
              <a:off x="6425569" y="3403318"/>
              <a:ext cx="26907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1" lang="en" sz="1300" u="none" cap="none" strike="noStrike">
                  <a:solidFill>
                    <a:srgbClr val="00797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# evaluated, no output</a:t>
              </a:r>
              <a:endParaRPr b="0" i="1" sz="1300" u="none" cap="none" strike="noStrike">
                <a:solidFill>
                  <a:srgbClr val="007979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1" lang="en" sz="1300" u="none" cap="none" strike="noStrike">
                  <a:solidFill>
                    <a:srgbClr val="00797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# evaluated, yes output</a:t>
              </a:r>
              <a:endParaRPr b="0" i="1" sz="1300" u="none" cap="none" strike="noStrike">
                <a:solidFill>
                  <a:srgbClr val="007979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pic>
        <p:nvPicPr>
          <p:cNvPr id="386" name="Google Shape;386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29275" y="1420850"/>
            <a:ext cx="5387001" cy="691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7" name="Google Shape;387;p24"/>
          <p:cNvGrpSpPr/>
          <p:nvPr/>
        </p:nvGrpSpPr>
        <p:grpSpPr>
          <a:xfrm>
            <a:off x="335650" y="1395000"/>
            <a:ext cx="3527100" cy="1426200"/>
            <a:chOff x="107050" y="1395000"/>
            <a:chExt cx="3527100" cy="1426200"/>
          </a:xfrm>
        </p:grpSpPr>
        <p:sp>
          <p:nvSpPr>
            <p:cNvPr id="388" name="Google Shape;388;p24"/>
            <p:cNvSpPr txBox="1"/>
            <p:nvPr/>
          </p:nvSpPr>
          <p:spPr>
            <a:xfrm>
              <a:off x="107050" y="1395000"/>
              <a:ext cx="3527100" cy="142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Two ways to </a:t>
              </a:r>
              <a:r>
                <a:rPr b="1" i="0" lang="en" sz="1600" u="none" cap="none" strike="noStrike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run</a:t>
              </a:r>
              <a:r>
                <a:rPr b="0" i="0" lang="en" sz="1600" u="none" cap="none" strike="noStrike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a code cell:</a:t>
              </a:r>
              <a:endParaRPr b="0"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  <a:p>
              <a:pPr indent="-330200" lvl="0" marL="457200" marR="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 Light"/>
                <a:buChar char="●"/>
              </a:pPr>
              <a:r>
                <a:rPr b="0" i="0" lang="en" sz="1600" u="none" cap="none" strike="noStrike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Toolbar button: “Run” </a:t>
              </a:r>
              <a:endParaRPr b="0"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  <a:p>
              <a:pPr indent="-330200" lvl="0" marL="457200" marR="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Roboto Light"/>
                <a:buChar char="●"/>
              </a:pPr>
              <a:r>
                <a:rPr b="0" i="0" lang="en" sz="1600" u="none" cap="none" strike="noStrike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Keyboard Shortcut: </a:t>
              </a:r>
              <a:r>
                <a:rPr b="1" i="0" lang="en" sz="1600" u="sng" cap="none" strike="noStrik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Shift + Enter</a:t>
              </a:r>
              <a:r>
                <a:rPr b="0" i="0" lang="en" sz="1600" u="none" cap="none" strike="noStrike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(🌟🌟 recommended)</a:t>
              </a:r>
              <a:endParaRPr b="1" i="0" sz="1600" u="none" cap="none" strike="noStrik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89" name="Google Shape;389;p2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611800" y="1827424"/>
              <a:ext cx="706050" cy="353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0" name="Google Shape;390;p24"/>
          <p:cNvSpPr/>
          <p:nvPr/>
        </p:nvSpPr>
        <p:spPr>
          <a:xfrm>
            <a:off x="6500675" y="1007670"/>
            <a:ext cx="176100" cy="393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24"/>
          <p:cNvSpPr txBox="1"/>
          <p:nvPr/>
        </p:nvSpPr>
        <p:spPr>
          <a:xfrm>
            <a:off x="6882475" y="1004375"/>
            <a:ext cx="174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Shift + Enter</a:t>
            </a:r>
            <a:endParaRPr b="1" i="0" sz="1400" u="none" cap="none" strike="noStrik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" name="Google Shape;208;p2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edium"/>
              <a:buAutoNum type="arabicPeriod"/>
            </a:pPr>
            <a:r>
              <a:rPr lang="en"/>
              <a:t>Programming in Python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eriod"/>
            </a:pPr>
            <a:r>
              <a:rPr lang="en"/>
              <a:t>What Is Python Code?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eriod"/>
            </a:pPr>
            <a:r>
              <a:rPr lang="en"/>
              <a:t>Where Do We Write Code?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edium"/>
              <a:buAutoNum type="arabicPeriod"/>
            </a:pPr>
            <a:r>
              <a:rPr lang="en"/>
              <a:t>Arithmetic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eriod"/>
            </a:pPr>
            <a:r>
              <a:rPr lang="en"/>
              <a:t>Expressions and Operators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eriod"/>
            </a:pPr>
            <a:r>
              <a:rPr lang="en"/>
              <a:t>Example: Incidence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edium"/>
              <a:buAutoNum type="arabicPeriod"/>
            </a:pPr>
            <a:r>
              <a:rPr lang="en"/>
              <a:t>Jupyter Shortcuts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"/>
          <p:cNvSpPr txBox="1"/>
          <p:nvPr>
            <p:ph type="title"/>
          </p:nvPr>
        </p:nvSpPr>
        <p:spPr>
          <a:xfrm>
            <a:off x="342300" y="1630875"/>
            <a:ext cx="38874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Today’s Roadmap</a:t>
            </a:r>
            <a:endParaRPr/>
          </a:p>
        </p:txBody>
      </p:sp>
      <p:sp>
        <p:nvSpPr>
          <p:cNvPr id="210" name="Google Shape;210;p2"/>
          <p:cNvSpPr txBox="1"/>
          <p:nvPr>
            <p:ph idx="2" type="subTitle"/>
          </p:nvPr>
        </p:nvSpPr>
        <p:spPr>
          <a:xfrm>
            <a:off x="380250" y="2943375"/>
            <a:ext cx="3811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Lecture 02, Spark 010 Spring 2024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5"/>
          <p:cNvSpPr txBox="1"/>
          <p:nvPr/>
        </p:nvSpPr>
        <p:spPr>
          <a:xfrm>
            <a:off x="638956" y="1266044"/>
            <a:ext cx="78768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Code cells</a:t>
            </a:r>
            <a:r>
              <a:rPr b="0"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 This is where you write and execute code.</a:t>
            </a:r>
            <a:endParaRPr b="0" i="0" sz="16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When run, code cells output the value of the last evaluated expression.</a:t>
            </a:r>
            <a:endParaRPr b="0" i="0" sz="16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97" name="Google Shape;397;p25"/>
          <p:cNvSpPr txBox="1"/>
          <p:nvPr>
            <p:ph idx="1" type="body"/>
          </p:nvPr>
        </p:nvSpPr>
        <p:spPr>
          <a:xfrm>
            <a:off x="259450" y="707000"/>
            <a:ext cx="86973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Jupyter Notebooks are made up of </a:t>
            </a:r>
            <a:r>
              <a:rPr b="1"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cells</a:t>
            </a:r>
            <a:r>
              <a:rPr lang="en"/>
              <a:t>. There are two main types of cells:</a:t>
            </a:r>
            <a:endParaRPr/>
          </a:p>
        </p:txBody>
      </p:sp>
      <p:sp>
        <p:nvSpPr>
          <p:cNvPr id="398" name="Google Shape;398;p25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Cells</a:t>
            </a:r>
            <a:endParaRPr/>
          </a:p>
        </p:txBody>
      </p:sp>
      <p:pic>
        <p:nvPicPr>
          <p:cNvPr id="399" name="Google Shape;39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300" y="3077800"/>
            <a:ext cx="3524850" cy="1869301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1" name="Google Shape;401;p25"/>
          <p:cNvSpPr txBox="1"/>
          <p:nvPr/>
        </p:nvSpPr>
        <p:spPr>
          <a:xfrm>
            <a:off x="638956" y="1914369"/>
            <a:ext cx="80361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Markdown cells</a:t>
            </a:r>
            <a:r>
              <a:rPr b="0"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 This is where you write text and images that aren’t Python code. </a:t>
            </a:r>
            <a:endParaRPr b="0" i="0" sz="16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You’ll explore Markdown in lab (</a:t>
            </a:r>
            <a:r>
              <a:rPr b="1" i="0" lang="en" sz="16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documentation</a:t>
            </a:r>
            <a:r>
              <a:rPr b="0"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).</a:t>
            </a:r>
            <a:endParaRPr b="0" i="0" sz="16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Markdown cells are always “run”, except when you’re editing them.</a:t>
            </a:r>
            <a:endParaRPr b="0" i="0" sz="16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02" name="Google Shape;402;p25"/>
          <p:cNvSpPr/>
          <p:nvPr/>
        </p:nvSpPr>
        <p:spPr>
          <a:xfrm>
            <a:off x="4345600" y="3057300"/>
            <a:ext cx="4200000" cy="754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dropdown menu, you can view and change the type of cell you are currently editing.</a:t>
            </a:r>
            <a:endParaRPr b="0" i="0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403" name="Google Shape;403;p25"/>
          <p:cNvCxnSpPr>
            <a:stCxn id="402" idx="1"/>
          </p:cNvCxnSpPr>
          <p:nvPr/>
        </p:nvCxnSpPr>
        <p:spPr>
          <a:xfrm rot="10800000">
            <a:off x="3162100" y="3171900"/>
            <a:ext cx="1183500" cy="2625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6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Markdown Cells</a:t>
            </a:r>
            <a:endParaRPr/>
          </a:p>
        </p:txBody>
      </p:sp>
      <p:pic>
        <p:nvPicPr>
          <p:cNvPr id="409" name="Google Shape;40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700" y="1706200"/>
            <a:ext cx="3524850" cy="186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4800" y="1706200"/>
            <a:ext cx="3461950" cy="26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12" name="Google Shape;412;p26"/>
          <p:cNvGrpSpPr/>
          <p:nvPr/>
        </p:nvGrpSpPr>
        <p:grpSpPr>
          <a:xfrm>
            <a:off x="3836875" y="2798688"/>
            <a:ext cx="1983575" cy="776812"/>
            <a:chOff x="3913075" y="3865488"/>
            <a:chExt cx="1983575" cy="776812"/>
          </a:xfrm>
        </p:grpSpPr>
        <p:sp>
          <p:nvSpPr>
            <p:cNvPr id="413" name="Google Shape;413;p26"/>
            <p:cNvSpPr txBox="1"/>
            <p:nvPr/>
          </p:nvSpPr>
          <p:spPr>
            <a:xfrm>
              <a:off x="3913075" y="4242100"/>
              <a:ext cx="161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Shift + Enter</a:t>
              </a:r>
              <a:endParaRPr b="0" i="0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pic>
          <p:nvPicPr>
            <p:cNvPr id="414" name="Google Shape;414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012950" y="3889074"/>
              <a:ext cx="706050" cy="353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5" name="Google Shape;415;p26"/>
            <p:cNvSpPr txBox="1"/>
            <p:nvPr/>
          </p:nvSpPr>
          <p:spPr>
            <a:xfrm>
              <a:off x="4859200" y="3865488"/>
              <a:ext cx="420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2x</a:t>
              </a:r>
              <a:endParaRPr b="0" i="0" sz="1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6" name="Google Shape;416;p26"/>
            <p:cNvSpPr txBox="1"/>
            <p:nvPr/>
          </p:nvSpPr>
          <p:spPr>
            <a:xfrm>
              <a:off x="5475750" y="4242088"/>
              <a:ext cx="420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2x</a:t>
              </a:r>
              <a:endParaRPr b="0" i="0" sz="1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sp>
        <p:nvSpPr>
          <p:cNvPr id="417" name="Google Shape;417;p26"/>
          <p:cNvSpPr/>
          <p:nvPr/>
        </p:nvSpPr>
        <p:spPr>
          <a:xfrm>
            <a:off x="4082475" y="2261525"/>
            <a:ext cx="1243500" cy="22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7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Edit mode vs. command mode</a:t>
            </a:r>
            <a:endParaRPr/>
          </a:p>
        </p:txBody>
      </p:sp>
      <p:sp>
        <p:nvSpPr>
          <p:cNvPr id="423" name="Google Shape;423;p27"/>
          <p:cNvSpPr txBox="1"/>
          <p:nvPr>
            <p:ph idx="1" type="body"/>
          </p:nvPr>
        </p:nvSpPr>
        <p:spPr>
          <a:xfrm>
            <a:off x="311700" y="2882650"/>
            <a:ext cx="37677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Edit mode</a:t>
            </a:r>
            <a:r>
              <a:rPr lang="en" sz="1800"/>
              <a:t>: when you’re actively typing in the cell.</a:t>
            </a:r>
            <a:endParaRPr sz="1800"/>
          </a:p>
        </p:txBody>
      </p:sp>
      <p:pic>
        <p:nvPicPr>
          <p:cNvPr id="424" name="Google Shape;42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636400"/>
            <a:ext cx="3767699" cy="110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19925" y="1596038"/>
            <a:ext cx="4512376" cy="1183096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7"/>
          <p:cNvSpPr txBox="1"/>
          <p:nvPr>
            <p:ph idx="1" type="body"/>
          </p:nvPr>
        </p:nvSpPr>
        <p:spPr>
          <a:xfrm>
            <a:off x="4319925" y="2882650"/>
            <a:ext cx="45123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 sz="18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Command mode</a:t>
            </a:r>
            <a:r>
              <a:rPr lang="en" sz="1800"/>
              <a:t>: when you’re not actively typing in the cell.</a:t>
            </a:r>
            <a:endParaRPr sz="1800"/>
          </a:p>
        </p:txBody>
      </p:sp>
      <p:sp>
        <p:nvSpPr>
          <p:cNvPr id="427" name="Google Shape;427;p27"/>
          <p:cNvSpPr txBox="1"/>
          <p:nvPr>
            <p:ph idx="1" type="body"/>
          </p:nvPr>
        </p:nvSpPr>
        <p:spPr>
          <a:xfrm>
            <a:off x="231000" y="744300"/>
            <a:ext cx="85206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Keyboard shortcuts are specific to the mode you’re using.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Hit the </a:t>
            </a:r>
            <a:r>
              <a:rPr b="1"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ESCAPE</a:t>
            </a:r>
            <a:r>
              <a:rPr lang="en"/>
              <a:t> key on your keyboard to switch from </a:t>
            </a:r>
            <a:r>
              <a:rPr b="1" lang="en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edit mode</a:t>
            </a:r>
            <a:r>
              <a:rPr lang="en"/>
              <a:t> to </a:t>
            </a:r>
            <a:r>
              <a:rPr b="1" lang="en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command mode</a:t>
            </a:r>
            <a:r>
              <a:rPr lang="en"/>
              <a:t>.</a:t>
            </a:r>
            <a:endParaRPr/>
          </a:p>
        </p:txBody>
      </p:sp>
      <p:sp>
        <p:nvSpPr>
          <p:cNvPr id="428" name="Google Shape;42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9" name="Google Shape;429;p27"/>
          <p:cNvGrpSpPr/>
          <p:nvPr/>
        </p:nvGrpSpPr>
        <p:grpSpPr>
          <a:xfrm>
            <a:off x="311700" y="4193975"/>
            <a:ext cx="6533150" cy="431100"/>
            <a:chOff x="311700" y="4193975"/>
            <a:chExt cx="6533150" cy="431100"/>
          </a:xfrm>
        </p:grpSpPr>
        <p:sp>
          <p:nvSpPr>
            <p:cNvPr id="430" name="Google Shape;430;p27"/>
            <p:cNvSpPr txBox="1"/>
            <p:nvPr/>
          </p:nvSpPr>
          <p:spPr>
            <a:xfrm>
              <a:off x="311700" y="4193975"/>
              <a:ext cx="24108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Undo: </a:t>
              </a:r>
              <a:r>
                <a:rPr b="1" i="0" lang="en" sz="1600" u="none" cap="none" strike="noStrike">
                  <a:solidFill>
                    <a:schemeClr val="dk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CTRL/CMD + Z</a:t>
              </a:r>
              <a:endParaRPr b="0" i="0" sz="1600" u="none" cap="none" strike="noStrik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7"/>
            <p:cNvSpPr txBox="1"/>
            <p:nvPr/>
          </p:nvSpPr>
          <p:spPr>
            <a:xfrm>
              <a:off x="4434050" y="4193975"/>
              <a:ext cx="24108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Undo: </a:t>
              </a:r>
              <a:r>
                <a:rPr b="1" i="0" lang="en" sz="1600" u="none" cap="none" strike="noStrike">
                  <a:solidFill>
                    <a:schemeClr val="dk2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Z</a:t>
              </a:r>
              <a:endParaRPr b="0" i="0" sz="1600" u="none" cap="none" strike="noStrik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8"/>
          <p:cNvSpPr txBox="1"/>
          <p:nvPr>
            <p:ph type="title"/>
          </p:nvPr>
        </p:nvSpPr>
        <p:spPr>
          <a:xfrm>
            <a:off x="236625" y="1029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Reference for Keyboard Shortcuts</a:t>
            </a:r>
            <a:endParaRPr/>
          </a:p>
        </p:txBody>
      </p:sp>
      <p:graphicFrame>
        <p:nvGraphicFramePr>
          <p:cNvPr id="437" name="Google Shape;437;p28"/>
          <p:cNvGraphicFramePr/>
          <p:nvPr/>
        </p:nvGraphicFramePr>
        <p:xfrm>
          <a:off x="288713" y="7319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{CFAFA10F-3767-49F4-801F-CD14189F1A0F}</a:tableStyleId>
              </a:tblPr>
              <a:tblGrid>
                <a:gridCol w="2755675"/>
                <a:gridCol w="3098025"/>
                <a:gridCol w="2712875"/>
              </a:tblGrid>
              <a:tr h="270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Action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Mode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Keyboard shortcut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414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Run cell + jump to next cell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Either (puts you in edit mode)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SHIFT + ENTER</a:t>
                      </a:r>
                      <a:endParaRPr b="1" sz="1200" u="none" cap="none" strike="noStrike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4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Save notebook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Either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CTRL/CMD + S</a:t>
                      </a:r>
                      <a:endParaRPr b="1" sz="1200" u="none" cap="none" strike="noStrike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Switch to command mode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Either (puts you in command mode)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ESCAPE</a:t>
                      </a:r>
                      <a:endParaRPr b="1" sz="1200" u="none" cap="none" strike="noStrike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Switch to edit mode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Command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ENTER</a:t>
                      </a:r>
                      <a:endParaRPr b="1" sz="1200" u="none" cap="none" strike="noStrike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Comment out the current line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Edit</a:t>
                      </a:r>
                      <a:endParaRPr sz="12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CTRL/CMD + /</a:t>
                      </a:r>
                      <a:endParaRPr sz="1200" u="none" cap="none" strike="noStrike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Create new cell above/below</a:t>
                      </a:r>
                      <a:endParaRPr sz="12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Command</a:t>
                      </a:r>
                      <a:endParaRPr sz="12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A/B</a:t>
                      </a:r>
                      <a:endParaRPr sz="1200" u="none" cap="none" strike="noStrike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0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Delete cell</a:t>
                      </a:r>
                      <a:endParaRPr sz="12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Command</a:t>
                      </a:r>
                      <a:endParaRPr sz="12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DD</a:t>
                      </a:r>
                      <a:endParaRPr sz="1200" u="none" cap="none" strike="noStrike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0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Convert cell to Markdown</a:t>
                      </a:r>
                      <a:endParaRPr sz="12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Command</a:t>
                      </a:r>
                      <a:endParaRPr sz="12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</a:t>
                      </a:r>
                      <a:endParaRPr sz="1200" u="none" cap="none" strike="noStrike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2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Convert cell to code</a:t>
                      </a:r>
                      <a:endParaRPr sz="12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Command</a:t>
                      </a:r>
                      <a:endParaRPr sz="12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</a:t>
                      </a:r>
                      <a:endParaRPr sz="1200" u="none" cap="none" strike="noStrike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2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Show all shortcuts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Command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</a:t>
                      </a:r>
                      <a:endParaRPr b="1" sz="1200" u="none" cap="none" strike="noStrike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38" name="Google Shape;438;p28"/>
          <p:cNvSpPr txBox="1"/>
          <p:nvPr>
            <p:ph idx="1" type="body"/>
          </p:nvPr>
        </p:nvSpPr>
        <p:spPr>
          <a:xfrm>
            <a:off x="208050" y="4760650"/>
            <a:ext cx="87279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Use this as a reference, don’t try to memorize these right now. Also, you can always use the toolbar!! You don’t </a:t>
            </a:r>
            <a:r>
              <a:rPr i="1" lang="en" sz="1000"/>
              <a:t>have</a:t>
            </a:r>
            <a:r>
              <a:rPr lang="en" sz="1000"/>
              <a:t> to use the keyboard shortcut.</a:t>
            </a:r>
            <a:endParaRPr sz="1000">
              <a:solidFill>
                <a:srgbClr val="6FA8DC"/>
              </a:solidFill>
            </a:endParaRPr>
          </a:p>
        </p:txBody>
      </p:sp>
      <p:sp>
        <p:nvSpPr>
          <p:cNvPr id="439" name="Google Shape;439;p2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b2292d1fa4_2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5" name="Google Shape;445;g2b2292d1fa4_2_0"/>
          <p:cNvSpPr txBox="1"/>
          <p:nvPr>
            <p:ph idx="4294967295"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How to get Credit? (For today and all days!)</a:t>
            </a:r>
            <a:endParaRPr/>
          </a:p>
        </p:txBody>
      </p:sp>
      <p:sp>
        <p:nvSpPr>
          <p:cNvPr id="446" name="Google Shape;446;g2b2292d1fa4_2_0"/>
          <p:cNvSpPr txBox="1"/>
          <p:nvPr>
            <p:ph idx="4294967295" type="body"/>
          </p:nvPr>
        </p:nvSpPr>
        <p:spPr>
          <a:xfrm>
            <a:off x="376500" y="869425"/>
            <a:ext cx="839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Export the Lecture 02 file (lec02.ipynb) as a PDF and upload it to Assignment 1 - Notebook Upload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Go to file-&gt;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Save and Export Notebook As …_&gt;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PDF</a:t>
            </a:r>
            <a:endParaRPr/>
          </a:p>
        </p:txBody>
      </p:sp>
      <p:pic>
        <p:nvPicPr>
          <p:cNvPr id="447" name="Google Shape;447;g2b2292d1fa4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8675" y="2118975"/>
            <a:ext cx="4034301" cy="293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b2292d1fa4_2_1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3" name="Google Shape;453;g2b2292d1fa4_2_194"/>
          <p:cNvSpPr txBox="1"/>
          <p:nvPr>
            <p:ph idx="4294967295"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How to get Credit? (For today and all days!)</a:t>
            </a:r>
            <a:endParaRPr/>
          </a:p>
        </p:txBody>
      </p:sp>
      <p:sp>
        <p:nvSpPr>
          <p:cNvPr id="454" name="Google Shape;454;g2b2292d1fa4_2_194"/>
          <p:cNvSpPr txBox="1"/>
          <p:nvPr>
            <p:ph idx="4294967295" type="body"/>
          </p:nvPr>
        </p:nvSpPr>
        <p:spPr>
          <a:xfrm>
            <a:off x="376500" y="869425"/>
            <a:ext cx="839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Export the Lecture 02 file (lec02.ipynb) as a PDF and upload it to Assignment 1 - Notebook Upload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Go to Catcourses-&gt;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Assignments-&gt;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Assignment 1- Notebook Upload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Upload your submission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and you’re off the hook for today!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455" name="Google Shape;455;g2b2292d1fa4_2_194"/>
          <p:cNvPicPr preferRelativeResize="0"/>
          <p:nvPr/>
        </p:nvPicPr>
        <p:blipFill rotWithShape="1">
          <a:blip r:embed="rId3">
            <a:alphaModFix/>
          </a:blip>
          <a:srcRect b="0" l="16831" r="16824" t="0"/>
          <a:stretch/>
        </p:blipFill>
        <p:spPr>
          <a:xfrm>
            <a:off x="4572000" y="1851855"/>
            <a:ext cx="3566422" cy="3204969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g2b2292d1fa4_2_194"/>
          <p:cNvSpPr/>
          <p:nvPr/>
        </p:nvSpPr>
        <p:spPr>
          <a:xfrm>
            <a:off x="4481550" y="2571750"/>
            <a:ext cx="717300" cy="575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2" name="Google Shape;462;p42"/>
          <p:cNvSpPr txBox="1"/>
          <p:nvPr>
            <p:ph type="ctrTitle"/>
          </p:nvPr>
        </p:nvSpPr>
        <p:spPr>
          <a:xfrm>
            <a:off x="662100" y="2051100"/>
            <a:ext cx="7819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In Conclusion…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3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468" name="Google Shape;468;p43"/>
          <p:cNvSpPr txBox="1"/>
          <p:nvPr>
            <p:ph idx="1" type="body"/>
          </p:nvPr>
        </p:nvSpPr>
        <p:spPr>
          <a:xfrm>
            <a:off x="376500" y="869425"/>
            <a:ext cx="839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We write code to tell our computer what to do. In this class, and in many other settings, we use the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Python</a:t>
            </a:r>
            <a:r>
              <a:rPr lang="en"/>
              <a:t> programming language.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We write all of our code in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Jupyter Notebooks</a:t>
            </a:r>
            <a:r>
              <a:rPr lang="en"/>
              <a:t>, which allow us to see the output of our code in the same document in which we wrote our code. They’re commonly used in data science.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Python can be thought of as a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calculator</a:t>
            </a:r>
            <a:r>
              <a:rPr lang="en"/>
              <a:t>, that takes </a:t>
            </a:r>
            <a:r>
              <a:rPr b="1"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expressions</a:t>
            </a:r>
            <a:r>
              <a:rPr lang="en"/>
              <a:t> and computes their </a:t>
            </a:r>
            <a:r>
              <a:rPr b="1" lang="en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values</a:t>
            </a:r>
            <a:r>
              <a:rPr lang="en"/>
              <a:t>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We learned several different arithmetic operators, each of which can be used in an expression.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Python stores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integers</a:t>
            </a:r>
            <a:r>
              <a:rPr lang="en"/>
              <a:t> and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decimals</a:t>
            </a:r>
            <a:r>
              <a:rPr lang="en"/>
              <a:t> in different ways.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5" name="Google Shape;475;p45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What is code?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How do we run code?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Arithmetic.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Running our first programs.</a:t>
            </a:r>
            <a:endParaRPr/>
          </a:p>
        </p:txBody>
      </p:sp>
      <p:sp>
        <p:nvSpPr>
          <p:cNvPr id="476" name="Google Shape;476;p45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477" name="Google Shape;477;p45"/>
          <p:cNvSpPr txBox="1"/>
          <p:nvPr>
            <p:ph idx="2" type="body"/>
          </p:nvPr>
        </p:nvSpPr>
        <p:spPr>
          <a:xfrm>
            <a:off x="4882950" y="1130475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Comments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More about Data Types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Errors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5"/>
          <p:cNvSpPr txBox="1"/>
          <p:nvPr>
            <p:ph idx="3" type="title"/>
          </p:nvPr>
        </p:nvSpPr>
        <p:spPr>
          <a:xfrm>
            <a:off x="488295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Next Time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3"/>
          <p:cNvSpPr txBox="1"/>
          <p:nvPr>
            <p:ph type="ctrTitle"/>
          </p:nvPr>
        </p:nvSpPr>
        <p:spPr>
          <a:xfrm>
            <a:off x="662100" y="2051100"/>
            <a:ext cx="7819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5000"/>
              <a:t>Experiences with Coding</a:t>
            </a:r>
            <a:endParaRPr sz="5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4"/>
          <p:cNvSpPr txBox="1"/>
          <p:nvPr>
            <p:ph type="ctrTitle"/>
          </p:nvPr>
        </p:nvSpPr>
        <p:spPr>
          <a:xfrm>
            <a:off x="662100" y="2051100"/>
            <a:ext cx="7819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What is Python Code?</a:t>
            </a:r>
            <a:endParaRPr/>
          </a:p>
        </p:txBody>
      </p:sp>
      <p:sp>
        <p:nvSpPr>
          <p:cNvPr id="223" name="Google Shape;223;p4"/>
          <p:cNvSpPr txBox="1"/>
          <p:nvPr/>
        </p:nvSpPr>
        <p:spPr>
          <a:xfrm>
            <a:off x="345475" y="167075"/>
            <a:ext cx="3267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1. Programming in Python</a:t>
            </a:r>
            <a:endParaRPr b="1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2. Arithmetic</a:t>
            </a:r>
            <a:endParaRPr b="0" i="0" sz="12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3. Jupyter Shortcuts</a:t>
            </a:r>
            <a:endParaRPr b="0" i="0" sz="12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4" name="Google Shape;224;p4"/>
          <p:cNvSpPr txBox="1"/>
          <p:nvPr/>
        </p:nvSpPr>
        <p:spPr>
          <a:xfrm>
            <a:off x="115294" y="176359"/>
            <a:ext cx="27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➤</a:t>
            </a:r>
            <a:endParaRPr b="0" i="0" sz="10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"/>
          <p:cNvSpPr txBox="1"/>
          <p:nvPr>
            <p:ph idx="1" type="body"/>
          </p:nvPr>
        </p:nvSpPr>
        <p:spPr>
          <a:xfrm>
            <a:off x="489150" y="2881375"/>
            <a:ext cx="4052400" cy="18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Code</a:t>
            </a:r>
            <a:r>
              <a:rPr lang="en"/>
              <a:t> refers to a computer program written</a:t>
            </a:r>
            <a:br>
              <a:rPr lang="en"/>
            </a:br>
            <a:r>
              <a:rPr lang="en"/>
              <a:t>in a particular programming language.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In this class, we use the </a:t>
            </a:r>
            <a:r>
              <a:rPr b="1" lang="en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Python language</a:t>
            </a:r>
            <a:r>
              <a:rPr lang="en"/>
              <a:t> </a:t>
            </a:r>
            <a:br>
              <a:rPr lang="en"/>
            </a:br>
            <a:r>
              <a:rPr lang="en"/>
              <a:t>to write </a:t>
            </a:r>
            <a:r>
              <a:rPr b="1" lang="en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Python code</a:t>
            </a:r>
            <a:r>
              <a:rPr lang="en"/>
              <a:t>.</a:t>
            </a:r>
            <a:endParaRPr/>
          </a:p>
        </p:txBody>
      </p:sp>
      <p:sp>
        <p:nvSpPr>
          <p:cNvPr id="230" name="Google Shape;230;p5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 is a computer program? What is code?</a:t>
            </a:r>
            <a:endParaRPr/>
          </a:p>
        </p:txBody>
      </p:sp>
      <p:pic>
        <p:nvPicPr>
          <p:cNvPr id="231" name="Google Shape;23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5363" y="936700"/>
            <a:ext cx="618300" cy="618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5"/>
          <p:cNvCxnSpPr/>
          <p:nvPr/>
        </p:nvCxnSpPr>
        <p:spPr>
          <a:xfrm>
            <a:off x="1320335" y="931075"/>
            <a:ext cx="0" cy="618300"/>
          </a:xfrm>
          <a:prstGeom prst="straightConnector1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3" name="Google Shape;233;p5"/>
          <p:cNvSpPr txBox="1"/>
          <p:nvPr/>
        </p:nvSpPr>
        <p:spPr>
          <a:xfrm>
            <a:off x="1367910" y="907293"/>
            <a:ext cx="5541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A </a:t>
            </a:r>
            <a:r>
              <a:rPr b="1" i="0" lang="en" sz="16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computer program</a:t>
            </a:r>
            <a:r>
              <a:rPr b="0" i="0" lang="en" sz="1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 is a [set or sequence] of instructions in a </a:t>
            </a:r>
            <a:r>
              <a:rPr b="1" i="0" lang="en" sz="16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programming language</a:t>
            </a:r>
            <a:r>
              <a:rPr b="0" i="0" lang="en" sz="1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.				</a:t>
            </a:r>
            <a:r>
              <a:rPr b="0" i="0" lang="en" sz="13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[</a:t>
            </a:r>
            <a:r>
              <a:rPr b="0" i="0" lang="en" sz="1300" u="sng" cap="none" strike="noStrike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4"/>
              </a:rPr>
              <a:t>Wikipedia</a:t>
            </a:r>
            <a:r>
              <a:rPr b="0" i="0" lang="en" sz="13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]</a:t>
            </a:r>
            <a:endParaRPr b="0" i="0" sz="16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4" name="Google Shape;2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5" name="Google Shape;235;p5"/>
          <p:cNvGrpSpPr/>
          <p:nvPr/>
        </p:nvGrpSpPr>
        <p:grpSpPr>
          <a:xfrm>
            <a:off x="4541575" y="2881375"/>
            <a:ext cx="4479297" cy="1962423"/>
            <a:chOff x="4541575" y="2881375"/>
            <a:chExt cx="4479297" cy="1962423"/>
          </a:xfrm>
        </p:grpSpPr>
        <p:sp>
          <p:nvSpPr>
            <p:cNvPr id="236" name="Google Shape;236;p5"/>
            <p:cNvSpPr txBox="1"/>
            <p:nvPr/>
          </p:nvSpPr>
          <p:spPr>
            <a:xfrm>
              <a:off x="4541575" y="2881375"/>
              <a:ext cx="2416200" cy="15699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def</a:t>
              </a:r>
              <a:r>
                <a:rPr b="0" i="0" lang="en" sz="1400" u="none" cap="none" strike="noStrike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b="0" i="0" lang="en" sz="1400" u="none" cap="none" strike="noStrike">
                  <a:solidFill>
                    <a:srgbClr val="795E26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add</a:t>
              </a:r>
              <a:r>
                <a:rPr b="0" i="0" lang="en" sz="1400" u="none" cap="none" strike="noStrike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b="0" i="0" lang="en" sz="1400" u="none" cap="none" strike="noStrike">
                  <a:solidFill>
                    <a:srgbClr val="001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num1</a:t>
              </a:r>
              <a:r>
                <a:rPr b="0" i="0" lang="en" sz="1400" u="none" cap="none" strike="noStrike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, </a:t>
              </a:r>
              <a:r>
                <a:rPr b="0" i="0" lang="en" sz="1400" u="none" cap="none" strike="noStrike">
                  <a:solidFill>
                    <a:srgbClr val="001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num2</a:t>
              </a:r>
              <a:r>
                <a:rPr b="0" i="0" lang="en" sz="1400" u="none" cap="none" strike="noStrike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):</a:t>
              </a:r>
              <a:endParaRPr b="0" i="0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marR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sum = num1 + num2</a:t>
              </a:r>
              <a:endParaRPr b="0" i="0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marR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</a:t>
              </a:r>
              <a:r>
                <a:rPr b="0" i="0" lang="en" sz="1400" u="none" cap="none" strike="noStrike">
                  <a:solidFill>
                    <a:srgbClr val="AF00DB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return</a:t>
              </a:r>
              <a:r>
                <a:rPr b="0" i="0" lang="en" sz="1400" u="none" cap="none" strike="noStrike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sum</a:t>
              </a:r>
              <a:endParaRPr b="0" i="0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marR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marR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result = add(</a:t>
              </a:r>
              <a:r>
                <a:rPr b="0" i="0" lang="en" sz="1400" u="none" cap="none" strike="noStrike">
                  <a:solidFill>
                    <a:srgbClr val="09885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2</a:t>
              </a:r>
              <a:r>
                <a:rPr b="0" i="0" lang="en" sz="1400" u="none" cap="none" strike="noStrike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, </a:t>
              </a:r>
              <a:r>
                <a:rPr b="0" i="0" lang="en" sz="1400" u="none" cap="none" strike="noStrike">
                  <a:solidFill>
                    <a:srgbClr val="09885A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4</a:t>
              </a:r>
              <a:r>
                <a:rPr b="0" i="0" lang="en" sz="1400" u="none" cap="none" strike="noStrike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</a:t>
              </a:r>
              <a:endParaRPr b="0" i="0" sz="1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237" name="Google Shape;237;p5"/>
            <p:cNvSpPr txBox="1"/>
            <p:nvPr/>
          </p:nvSpPr>
          <p:spPr>
            <a:xfrm>
              <a:off x="4673875" y="4451275"/>
              <a:ext cx="21516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" sz="13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Example Python code</a:t>
              </a:r>
              <a:endParaRPr b="0" i="0" sz="13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grpSp>
          <p:nvGrpSpPr>
            <p:cNvPr id="238" name="Google Shape;238;p5"/>
            <p:cNvGrpSpPr/>
            <p:nvPr/>
          </p:nvGrpSpPr>
          <p:grpSpPr>
            <a:xfrm>
              <a:off x="7033705" y="3260898"/>
              <a:ext cx="1987167" cy="1582900"/>
              <a:chOff x="6135325" y="3079675"/>
              <a:chExt cx="2640051" cy="2102962"/>
            </a:xfrm>
          </p:grpSpPr>
          <p:pic>
            <p:nvPicPr>
              <p:cNvPr id="239" name="Google Shape;239;p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62920" t="23547"/>
              <a:stretch/>
            </p:blipFill>
            <p:spPr>
              <a:xfrm>
                <a:off x="6135325" y="3079675"/>
                <a:ext cx="2640051" cy="158147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0" name="Google Shape;240;p5"/>
              <p:cNvSpPr txBox="1"/>
              <p:nvPr/>
            </p:nvSpPr>
            <p:spPr>
              <a:xfrm>
                <a:off x="6270200" y="4651037"/>
                <a:ext cx="2370300" cy="53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Snap code (CS10)</a:t>
                </a:r>
                <a:endParaRPr b="0" i="0" sz="14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</p:grpSp>
      </p:grpSp>
      <p:pic>
        <p:nvPicPr>
          <p:cNvPr id="241" name="Google Shape;241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73550" y="4117524"/>
            <a:ext cx="1715775" cy="726276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5"/>
          <p:cNvSpPr txBox="1"/>
          <p:nvPr/>
        </p:nvSpPr>
        <p:spPr>
          <a:xfrm>
            <a:off x="489160" y="1783600"/>
            <a:ext cx="81657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Computer programs are nothing more than </a:t>
            </a:r>
            <a:r>
              <a:rPr b="1" i="0" lang="en" sz="16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recipes</a:t>
            </a:r>
            <a:r>
              <a:rPr b="0"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: we write programs that tell the computer exactly what to do, and it does exactly that – nothing more, and nothing less.</a:t>
            </a:r>
            <a:endParaRPr b="0" i="0" sz="16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Common but hot take: </a:t>
            </a:r>
            <a:r>
              <a:rPr b="1" i="0" lang="en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computers are dumb</a:t>
            </a:r>
            <a:r>
              <a:rPr b="0"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1825" y="744688"/>
            <a:ext cx="5129325" cy="365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6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Why Python?</a:t>
            </a:r>
            <a:endParaRPr/>
          </a:p>
        </p:txBody>
      </p:sp>
      <p:sp>
        <p:nvSpPr>
          <p:cNvPr id="249" name="Google Shape;249;p6"/>
          <p:cNvSpPr txBox="1"/>
          <p:nvPr>
            <p:ph idx="1" type="body"/>
          </p:nvPr>
        </p:nvSpPr>
        <p:spPr>
          <a:xfrm>
            <a:off x="312625" y="1078200"/>
            <a:ext cx="3447600" cy="26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Popular.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Variety of uses.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Web development.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Scientific computing.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Data science and machine learning.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Not really used for developing applications.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CSE 022, Math 032, and more!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●"/>
            </a:pPr>
            <a:r>
              <a:rPr b="1" lang="en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Easy to dive right in!</a:t>
            </a:r>
            <a:endParaRPr b="1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" name="Google Shape;256;p7"/>
          <p:cNvSpPr txBox="1"/>
          <p:nvPr>
            <p:ph type="ctrTitle"/>
          </p:nvPr>
        </p:nvSpPr>
        <p:spPr>
          <a:xfrm>
            <a:off x="662100" y="2051100"/>
            <a:ext cx="7819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5000"/>
              <a:t>Where Do We Write Code?</a:t>
            </a:r>
            <a:endParaRPr sz="5000"/>
          </a:p>
        </p:txBody>
      </p:sp>
      <p:sp>
        <p:nvSpPr>
          <p:cNvPr id="257" name="Google Shape;257;p7"/>
          <p:cNvSpPr txBox="1"/>
          <p:nvPr/>
        </p:nvSpPr>
        <p:spPr>
          <a:xfrm>
            <a:off x="345475" y="167075"/>
            <a:ext cx="3267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1. Programming in Python</a:t>
            </a:r>
            <a:endParaRPr b="1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2. Arithmetic</a:t>
            </a:r>
            <a:endParaRPr b="0" i="0" sz="12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3. Jupyter Shortcuts</a:t>
            </a:r>
            <a:endParaRPr b="0" i="0" sz="12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8" name="Google Shape;258;p7"/>
          <p:cNvSpPr txBox="1"/>
          <p:nvPr/>
        </p:nvSpPr>
        <p:spPr>
          <a:xfrm>
            <a:off x="115294" y="176359"/>
            <a:ext cx="27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➤</a:t>
            </a:r>
            <a:endParaRPr b="0" i="0" sz="10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8"/>
          <p:cNvSpPr txBox="1"/>
          <p:nvPr>
            <p:ph idx="1" type="body"/>
          </p:nvPr>
        </p:nvSpPr>
        <p:spPr>
          <a:xfrm>
            <a:off x="376325" y="828100"/>
            <a:ext cx="30000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Traditionally, code is written in a </a:t>
            </a:r>
            <a:r>
              <a:rPr b="1" lang="en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text editor</a:t>
            </a:r>
            <a:r>
              <a:rPr b="1" lang="en"/>
              <a:t> </a:t>
            </a:r>
            <a:r>
              <a:rPr lang="en"/>
              <a:t>or </a:t>
            </a:r>
            <a:r>
              <a:rPr b="1" lang="en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IDE</a:t>
            </a:r>
            <a:r>
              <a:rPr lang="en"/>
              <a:t>, and then run in a command-line interface.</a:t>
            </a:r>
            <a:endParaRPr/>
          </a:p>
        </p:txBody>
      </p:sp>
      <p:sp>
        <p:nvSpPr>
          <p:cNvPr id="264" name="Google Shape;264;p8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Where do we write code?</a:t>
            </a:r>
            <a:endParaRPr/>
          </a:p>
        </p:txBody>
      </p:sp>
      <p:sp>
        <p:nvSpPr>
          <p:cNvPr id="265" name="Google Shape;26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6" name="Google Shape;266;p8"/>
          <p:cNvPicPr preferRelativeResize="0"/>
          <p:nvPr/>
        </p:nvPicPr>
        <p:blipFill rotWithShape="1">
          <a:blip r:embed="rId3">
            <a:alphaModFix/>
          </a:blip>
          <a:srcRect b="29108" l="6764" r="19704" t="5697"/>
          <a:stretch/>
        </p:blipFill>
        <p:spPr>
          <a:xfrm>
            <a:off x="3431525" y="828090"/>
            <a:ext cx="2702350" cy="170786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8"/>
          <p:cNvSpPr txBox="1"/>
          <p:nvPr/>
        </p:nvSpPr>
        <p:spPr>
          <a:xfrm>
            <a:off x="3593975" y="2535950"/>
            <a:ext cx="2151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Atom, a popular text editor.</a:t>
            </a:r>
            <a:endParaRPr b="0" i="0" sz="13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68" name="Google Shape;268;p8"/>
          <p:cNvPicPr preferRelativeResize="0"/>
          <p:nvPr/>
        </p:nvPicPr>
        <p:blipFill rotWithShape="1">
          <a:blip r:embed="rId4">
            <a:alphaModFix/>
          </a:blip>
          <a:srcRect b="16091" l="8015" r="7609" t="7278"/>
          <a:stretch/>
        </p:blipFill>
        <p:spPr>
          <a:xfrm>
            <a:off x="6189075" y="828100"/>
            <a:ext cx="2832075" cy="170785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8"/>
          <p:cNvSpPr txBox="1"/>
          <p:nvPr/>
        </p:nvSpPr>
        <p:spPr>
          <a:xfrm>
            <a:off x="6529313" y="2528288"/>
            <a:ext cx="215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Command Line Interface</a:t>
            </a:r>
            <a:endParaRPr b="0" i="0" sz="13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70" name="Google Shape;270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08375" y="3272575"/>
            <a:ext cx="2476500" cy="13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8"/>
          <p:cNvSpPr txBox="1"/>
          <p:nvPr/>
        </p:nvSpPr>
        <p:spPr>
          <a:xfrm>
            <a:off x="376325" y="2162000"/>
            <a:ext cx="2832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While we could do everything in command-line interfaces, they aren’t the best suited for data science work, which often requires </a:t>
            </a:r>
            <a:r>
              <a:rPr b="1" i="0" lang="en" sz="16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visualizations</a:t>
            </a:r>
            <a:r>
              <a:rPr b="0"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and </a:t>
            </a:r>
            <a:r>
              <a:rPr b="1" i="0" lang="en" sz="16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written reports</a:t>
            </a:r>
            <a:r>
              <a:rPr b="0" i="0" lang="en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9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Where do we write code?</a:t>
            </a:r>
            <a:endParaRPr/>
          </a:p>
        </p:txBody>
      </p:sp>
      <p:sp>
        <p:nvSpPr>
          <p:cNvPr id="277" name="Google Shape;277;p9"/>
          <p:cNvSpPr txBox="1"/>
          <p:nvPr>
            <p:ph idx="1" type="body"/>
          </p:nvPr>
        </p:nvSpPr>
        <p:spPr>
          <a:xfrm>
            <a:off x="293075" y="1397588"/>
            <a:ext cx="3202800" cy="25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Jupyter Notebooks</a:t>
            </a:r>
            <a:r>
              <a:rPr b="1" lang="en">
                <a:solidFill>
                  <a:schemeClr val="accent5"/>
                </a:solidFill>
              </a:rPr>
              <a:t> </a:t>
            </a:r>
            <a:r>
              <a:rPr lang="en"/>
              <a:t>allow us to write and run code within a single document. They also allow us to embedded text and code.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We will use these exclusively!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You will learn about more coding tools if you take more CS/DS classes.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78" name="Google Shape;27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9" name="Google Shape;279;p9"/>
          <p:cNvPicPr preferRelativeResize="0"/>
          <p:nvPr/>
        </p:nvPicPr>
        <p:blipFill rotWithShape="1">
          <a:blip r:embed="rId3">
            <a:alphaModFix/>
          </a:blip>
          <a:srcRect b="0" l="4528" r="4527" t="0"/>
          <a:stretch/>
        </p:blipFill>
        <p:spPr>
          <a:xfrm>
            <a:off x="3848900" y="849725"/>
            <a:ext cx="5172250" cy="366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9"/>
          <p:cNvSpPr txBox="1"/>
          <p:nvPr/>
        </p:nvSpPr>
        <p:spPr>
          <a:xfrm>
            <a:off x="4898356" y="4568950"/>
            <a:ext cx="32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An example Jupyter Notebook</a:t>
            </a:r>
            <a:endParaRPr b="0" i="0" sz="14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ecture">
  <a:themeElements>
    <a:clrScheme name="Simple Light">
      <a:dk1>
        <a:srgbClr val="393E41"/>
      </a:dk1>
      <a:lt1>
        <a:srgbClr val="FFFFFF"/>
      </a:lt1>
      <a:dk2>
        <a:srgbClr val="2F6C9D"/>
      </a:dk2>
      <a:lt2>
        <a:srgbClr val="DBAD06"/>
      </a:lt2>
      <a:accent1>
        <a:srgbClr val="90CD7A"/>
      </a:accent1>
      <a:accent2>
        <a:srgbClr val="C1E3B5"/>
      </a:accent2>
      <a:accent3>
        <a:srgbClr val="F88562"/>
      </a:accent3>
      <a:accent4>
        <a:srgbClr val="FBC3B1"/>
      </a:accent4>
      <a:accent5>
        <a:srgbClr val="629FD0"/>
      </a:accent5>
      <a:accent6>
        <a:srgbClr val="C0D8ED"/>
      </a:accent6>
      <a:hlink>
        <a:srgbClr val="F8856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